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1"/>
  </p:notesMasterIdLst>
  <p:sldIdLst>
    <p:sldId id="311" r:id="rId2"/>
    <p:sldId id="299" r:id="rId3"/>
    <p:sldId id="295" r:id="rId4"/>
    <p:sldId id="296" r:id="rId5"/>
    <p:sldId id="300" r:id="rId6"/>
    <p:sldId id="260" r:id="rId7"/>
    <p:sldId id="287" r:id="rId8"/>
    <p:sldId id="301" r:id="rId9"/>
    <p:sldId id="263" r:id="rId10"/>
    <p:sldId id="265" r:id="rId11"/>
    <p:sldId id="266" r:id="rId12"/>
    <p:sldId id="268" r:id="rId13"/>
    <p:sldId id="269" r:id="rId14"/>
    <p:sldId id="270" r:id="rId15"/>
    <p:sldId id="271" r:id="rId16"/>
    <p:sldId id="272" r:id="rId17"/>
    <p:sldId id="302" r:id="rId18"/>
    <p:sldId id="275" r:id="rId19"/>
    <p:sldId id="309" r:id="rId20"/>
    <p:sldId id="276" r:id="rId21"/>
    <p:sldId id="277" r:id="rId22"/>
    <p:sldId id="278" r:id="rId23"/>
    <p:sldId id="283" r:id="rId24"/>
    <p:sldId id="279" r:id="rId25"/>
    <p:sldId id="280" r:id="rId26"/>
    <p:sldId id="312" r:id="rId27"/>
    <p:sldId id="313" r:id="rId28"/>
    <p:sldId id="282" r:id="rId29"/>
    <p:sldId id="303" r:id="rId30"/>
    <p:sldId id="291" r:id="rId31"/>
    <p:sldId id="288" r:id="rId32"/>
    <p:sldId id="289" r:id="rId33"/>
    <p:sldId id="290" r:id="rId34"/>
    <p:sldId id="292" r:id="rId35"/>
    <p:sldId id="304" r:id="rId36"/>
    <p:sldId id="305" r:id="rId37"/>
    <p:sldId id="306" r:id="rId38"/>
    <p:sldId id="310" r:id="rId39"/>
    <p:sldId id="307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3" d="100"/>
          <a:sy n="73" d="100"/>
        </p:scale>
        <p:origin x="60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B3FDD2-19FC-4D81-9433-7577E70B922D}" type="datetimeFigureOut">
              <a:rPr lang="en-US" smtClean="0"/>
              <a:t>09/12/2019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CB4535-1D34-4A80-85BF-8CA1960183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1965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© Copyright </a:t>
            </a:r>
            <a:r>
              <a:rPr lang="en-US" b="1"/>
              <a:t>PresentationGO.com</a:t>
            </a:r>
            <a:r>
              <a:rPr lang="en-US"/>
              <a:t> – The free PowerPoint template library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8D2766-C49B-4C1A-9FEE-6F146754B02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0517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© Copyright </a:t>
            </a:r>
            <a:r>
              <a:rPr lang="en-US" b="1"/>
              <a:t>PresentationGO.com</a:t>
            </a:r>
            <a:r>
              <a:rPr lang="en-US"/>
              <a:t> – The free PowerPoint template library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8D2766-C49B-4C1A-9FEE-6F146754B02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35204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© Copyright </a:t>
            </a:r>
            <a:r>
              <a:rPr lang="en-US" b="1"/>
              <a:t>PresentationGO.com</a:t>
            </a:r>
            <a:r>
              <a:rPr lang="en-US"/>
              <a:t> – The free PowerPoint template library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8D2766-C49B-4C1A-9FEE-6F146754B02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6348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© Copyright </a:t>
            </a:r>
            <a:r>
              <a:rPr lang="en-US" b="1"/>
              <a:t>PresentationGO.com</a:t>
            </a:r>
            <a:r>
              <a:rPr lang="en-US"/>
              <a:t> – The free PowerPoint template library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8D2766-C49B-4C1A-9FEE-6F146754B02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9907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© Copyright </a:t>
            </a:r>
            <a:r>
              <a:rPr lang="en-US" b="1"/>
              <a:t>PresentationGO.com</a:t>
            </a:r>
            <a:r>
              <a:rPr lang="en-US"/>
              <a:t> – The free PowerPoint template library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8D2766-C49B-4C1A-9FEE-6F146754B02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6964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© Copyright </a:t>
            </a:r>
            <a:r>
              <a:rPr lang="en-US" b="1"/>
              <a:t>PresentationGO.com</a:t>
            </a:r>
            <a:r>
              <a:rPr lang="en-US"/>
              <a:t> – The free PowerPoint template library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8D2766-C49B-4C1A-9FEE-6F146754B02B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1671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D7617-AAD1-4854-93EB-93C1C6A43A94}" type="datetimeFigureOut">
              <a:rPr lang="en-US" smtClean="0"/>
              <a:t>09/12/2019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A0835-7598-4929-91D1-7FF3CB75F6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9293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D7617-AAD1-4854-93EB-93C1C6A43A94}" type="datetimeFigureOut">
              <a:rPr lang="en-US" smtClean="0"/>
              <a:t>09/12/2019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A0835-7598-4929-91D1-7FF3CB75F6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98917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D7617-AAD1-4854-93EB-93C1C6A43A94}" type="datetimeFigureOut">
              <a:rPr lang="en-US" smtClean="0"/>
              <a:t>09/12/2019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A0835-7598-4929-91D1-7FF3CB75F6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6934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D7617-AAD1-4854-93EB-93C1C6A43A94}" type="datetimeFigureOut">
              <a:rPr lang="en-US" smtClean="0"/>
              <a:t>09/12/2019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A0835-7598-4929-91D1-7FF3CB75F6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257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D7617-AAD1-4854-93EB-93C1C6A43A94}" type="datetimeFigureOut">
              <a:rPr lang="en-US" smtClean="0"/>
              <a:t>09/12/2019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A0835-7598-4929-91D1-7FF3CB75F6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0165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D7617-AAD1-4854-93EB-93C1C6A43A94}" type="datetimeFigureOut">
              <a:rPr lang="en-US" smtClean="0"/>
              <a:t>09/12/2019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A0835-7598-4929-91D1-7FF3CB75F6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0449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D7617-AAD1-4854-93EB-93C1C6A43A94}" type="datetimeFigureOut">
              <a:rPr lang="en-US" smtClean="0"/>
              <a:t>09/12/2019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A0835-7598-4929-91D1-7FF3CB75F6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2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D7617-AAD1-4854-93EB-93C1C6A43A94}" type="datetimeFigureOut">
              <a:rPr lang="en-US" smtClean="0"/>
              <a:t>09/12/2019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A0835-7598-4929-91D1-7FF3CB75F6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247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D7617-AAD1-4854-93EB-93C1C6A43A94}" type="datetimeFigureOut">
              <a:rPr lang="en-US" smtClean="0"/>
              <a:t>09/12/2019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A0835-7598-4929-91D1-7FF3CB75F6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121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D7617-AAD1-4854-93EB-93C1C6A43A94}" type="datetimeFigureOut">
              <a:rPr lang="en-US" smtClean="0"/>
              <a:t>09/12/2019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A0835-7598-4929-91D1-7FF3CB75F6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7597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D7617-AAD1-4854-93EB-93C1C6A43A94}" type="datetimeFigureOut">
              <a:rPr lang="en-US" smtClean="0"/>
              <a:t>09/12/2019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A0835-7598-4929-91D1-7FF3CB75F6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1775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DD7617-AAD1-4854-93EB-93C1C6A43A94}" type="datetimeFigureOut">
              <a:rPr lang="en-US" smtClean="0"/>
              <a:t>09/12/2019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DA0835-7598-4929-91D1-7FF3CB75F6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4957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45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47"/>
            <a:ext cx="12192000" cy="685465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443636" y="0"/>
            <a:ext cx="9304727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TRƯỜNG ĐẠI HỌC SƯ PHẠM KĨ THUẬT </a:t>
            </a:r>
            <a:endParaRPr lang="en-US" sz="4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709110" y="609145"/>
            <a:ext cx="6773777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7030A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KHOA ĐÀO TẠO CHẤT LƯỢNG CAO</a:t>
            </a:r>
            <a:endParaRPr lang="en-US" sz="36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rgbClr val="7030A0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8663" y="1259853"/>
            <a:ext cx="1155784" cy="110636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5158" y="1255476"/>
            <a:ext cx="1087416" cy="111474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089277" y="2437536"/>
            <a:ext cx="601344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BÁO CÁO ĐỒ ÁN MÔN HỌC</a:t>
            </a:r>
            <a:endParaRPr lang="en-US" sz="40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269954" y="3028566"/>
            <a:ext cx="76520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2">
                    <a:lumMod val="75000"/>
                  </a:schemeClr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CẤU TRÚC DỮ LIỆU VÀ GIẢI THUẬT</a:t>
            </a:r>
            <a:endParaRPr lang="en-US" sz="40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2">
                  <a:lumMod val="75000"/>
                </a:schemeClr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951129" y="3619596"/>
            <a:ext cx="6289735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cap="none" spc="0" dirty="0" smtClean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rgbClr val="7030A0"/>
                </a:solidFill>
                <a:effectLst/>
              </a:rPr>
              <a:t>DEMO THUẬT TOÁN SẮP XẾP</a:t>
            </a:r>
            <a:endParaRPr lang="en-US" sz="4000" b="1" cap="none" spc="0" dirty="0">
              <a:ln w="12700" cmpd="sng">
                <a:solidFill>
                  <a:schemeClr val="accent4"/>
                </a:solidFill>
                <a:prstDash val="solid"/>
              </a:ln>
              <a:solidFill>
                <a:srgbClr val="7030A0"/>
              </a:solidFill>
              <a:effectLst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92506" y="4409334"/>
            <a:ext cx="39824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THÀNH VIÊN: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b="1" dirty="0" smtClean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NGUYỄN LÂM GIA KHANG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b="1" dirty="0" smtClean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VÕ ANH HUY</a:t>
            </a:r>
            <a:endParaRPr lang="en-US" sz="2400" b="1" dirty="0">
              <a:solidFill>
                <a:schemeClr val="accent5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832559" y="6011153"/>
            <a:ext cx="41388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GVHD: </a:t>
            </a:r>
            <a:r>
              <a:rPr lang="en-US" sz="32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TRẦN CÔNG TÚ</a:t>
            </a:r>
            <a:endParaRPr lang="en-US" sz="32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91060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6326"/>
          </a:xfrm>
          <a:prstGeom prst="rect">
            <a:avLst/>
          </a:prstGeom>
        </p:spPr>
      </p:pic>
      <p:sp>
        <p:nvSpPr>
          <p:cNvPr id="5" name="Up Arrow 4"/>
          <p:cNvSpPr/>
          <p:nvPr/>
        </p:nvSpPr>
        <p:spPr>
          <a:xfrm>
            <a:off x="2246812" y="1319348"/>
            <a:ext cx="757645" cy="1319349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208314" y="2926078"/>
            <a:ext cx="2834640" cy="2063931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Ấn</a:t>
            </a:r>
            <a:r>
              <a:rPr lang="en-US" sz="36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b="1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vẽ</a:t>
            </a:r>
            <a:r>
              <a:rPr lang="en-US" sz="36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ô</a:t>
            </a:r>
            <a:endParaRPr lang="en-US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3456" y="2315389"/>
            <a:ext cx="6909030" cy="352044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285" y="1294892"/>
            <a:ext cx="6686550" cy="3657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5285" y="4941003"/>
            <a:ext cx="6638925" cy="123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779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14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6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1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3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6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6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40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6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43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6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38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5" name="Up Arrow 4"/>
          <p:cNvSpPr/>
          <p:nvPr/>
        </p:nvSpPr>
        <p:spPr>
          <a:xfrm>
            <a:off x="5199017" y="2612571"/>
            <a:ext cx="809897" cy="1319349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250576" y="3624942"/>
            <a:ext cx="4265024" cy="2063931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Chọn</a:t>
            </a:r>
            <a:r>
              <a:rPr lang="en-US" sz="36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b="1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một</a:t>
            </a:r>
            <a:r>
              <a:rPr lang="en-US" sz="36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b="1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trong</a:t>
            </a:r>
            <a:r>
              <a:rPr lang="en-US" sz="36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5 </a:t>
            </a:r>
            <a:r>
              <a:rPr lang="en-US" sz="3600" b="1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thuật</a:t>
            </a:r>
            <a:r>
              <a:rPr lang="en-US" sz="36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b="1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toán</a:t>
            </a:r>
            <a:r>
              <a:rPr lang="en-US" sz="36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b="1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sắp</a:t>
            </a:r>
            <a:r>
              <a:rPr lang="en-US" sz="36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b="1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xếp</a:t>
            </a:r>
            <a:endParaRPr lang="en-US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600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929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5" name="Up Arrow 4"/>
          <p:cNvSpPr/>
          <p:nvPr/>
        </p:nvSpPr>
        <p:spPr>
          <a:xfrm>
            <a:off x="7393577" y="2495006"/>
            <a:ext cx="875212" cy="1110343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7217227" y="3886199"/>
            <a:ext cx="4265024" cy="2063931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Chọn</a:t>
            </a:r>
            <a:r>
              <a:rPr lang="en-US" sz="36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b="1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tốc</a:t>
            </a:r>
            <a:r>
              <a:rPr lang="en-US" sz="36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b="1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độ</a:t>
            </a:r>
            <a:r>
              <a:rPr lang="en-US" sz="36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b="1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để</a:t>
            </a:r>
            <a:r>
              <a:rPr lang="en-US" sz="36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b="1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theo</a:t>
            </a:r>
            <a:r>
              <a:rPr lang="en-US" sz="36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b="1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dõi</a:t>
            </a:r>
            <a:endParaRPr lang="en-US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5001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063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5" name="Up Arrow 4"/>
          <p:cNvSpPr/>
          <p:nvPr/>
        </p:nvSpPr>
        <p:spPr>
          <a:xfrm>
            <a:off x="6544492" y="1397725"/>
            <a:ext cx="587828" cy="109728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643154" y="3246119"/>
            <a:ext cx="5055326" cy="2063931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Chọn</a:t>
            </a:r>
            <a:r>
              <a:rPr lang="en-US" sz="36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OK </a:t>
            </a:r>
            <a:r>
              <a:rPr lang="en-US" sz="3600" b="1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để</a:t>
            </a:r>
            <a:r>
              <a:rPr lang="en-US" sz="36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b="1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theo</a:t>
            </a:r>
            <a:r>
              <a:rPr lang="en-US" sz="36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b="1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dõi</a:t>
            </a:r>
            <a:r>
              <a:rPr lang="en-US" sz="36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b="1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36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b="1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bước</a:t>
            </a:r>
            <a:r>
              <a:rPr lang="en-US" sz="36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b="1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sắp</a:t>
            </a:r>
            <a:r>
              <a:rPr lang="en-US" sz="36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b="1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xếp</a:t>
            </a:r>
            <a:r>
              <a:rPr lang="en-US" sz="36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b="1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sz="36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b="1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thuật</a:t>
            </a:r>
            <a:r>
              <a:rPr lang="en-US" sz="36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b="1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toán</a:t>
            </a:r>
            <a:endParaRPr lang="en-US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1212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-37674"/>
            <a:ext cx="12191999" cy="6858000"/>
          </a:xfrm>
          <a:prstGeom prst="rect">
            <a:avLst/>
          </a:prstGeom>
        </p:spPr>
      </p:pic>
      <p:sp>
        <p:nvSpPr>
          <p:cNvPr id="3" name="Parallelogram 2">
            <a:extLst>
              <a:ext uri="{FF2B5EF4-FFF2-40B4-BE49-F238E27FC236}">
                <a16:creationId xmlns:a16="http://schemas.microsoft.com/office/drawing/2014/main" xmlns="" id="{5ADA7FB9-7CF6-41EA-9FD2-29D2584F3ACE}"/>
              </a:ext>
            </a:extLst>
          </p:cNvPr>
          <p:cNvSpPr/>
          <p:nvPr/>
        </p:nvSpPr>
        <p:spPr>
          <a:xfrm flipH="1">
            <a:off x="838200" y="1624446"/>
            <a:ext cx="1424022" cy="1068017"/>
          </a:xfrm>
          <a:prstGeom prst="parallelogram">
            <a:avLst>
              <a:gd name="adj" fmla="val 29040"/>
            </a:avLst>
          </a:prstGeom>
          <a:solidFill>
            <a:schemeClr val="tx2"/>
          </a:solidFill>
          <a:ln>
            <a:noFill/>
          </a:ln>
          <a:effectLst>
            <a:innerShdw dist="152400" dir="8400000">
              <a:prstClr val="black">
                <a:alpha val="38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77240" rtlCol="0" anchor="b" anchorCtr="0"/>
          <a:lstStyle/>
          <a:p>
            <a:r>
              <a:rPr lang="en-US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</a:t>
            </a:r>
          </a:p>
        </p:txBody>
      </p:sp>
      <p:sp>
        <p:nvSpPr>
          <p:cNvPr id="34" name="Parallelogram 33">
            <a:extLst>
              <a:ext uri="{FF2B5EF4-FFF2-40B4-BE49-F238E27FC236}">
                <a16:creationId xmlns:a16="http://schemas.microsoft.com/office/drawing/2014/main" xmlns="" id="{E99177C3-C52B-454D-9B57-9A4C41216AAD}"/>
              </a:ext>
            </a:extLst>
          </p:cNvPr>
          <p:cNvSpPr/>
          <p:nvPr/>
        </p:nvSpPr>
        <p:spPr>
          <a:xfrm flipH="1">
            <a:off x="838200" y="3085494"/>
            <a:ext cx="1424022" cy="1068017"/>
          </a:xfrm>
          <a:prstGeom prst="parallelogram">
            <a:avLst>
              <a:gd name="adj" fmla="val 29040"/>
            </a:avLst>
          </a:prstGeom>
          <a:solidFill>
            <a:schemeClr val="accent2"/>
          </a:solidFill>
          <a:ln>
            <a:noFill/>
          </a:ln>
          <a:effectLst>
            <a:innerShdw dist="152400" dir="8400000">
              <a:prstClr val="black">
                <a:alpha val="38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77724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</a:t>
            </a:r>
          </a:p>
        </p:txBody>
      </p:sp>
      <p:sp>
        <p:nvSpPr>
          <p:cNvPr id="35" name="Parallelogram 34">
            <a:extLst>
              <a:ext uri="{FF2B5EF4-FFF2-40B4-BE49-F238E27FC236}">
                <a16:creationId xmlns:a16="http://schemas.microsoft.com/office/drawing/2014/main" xmlns="" id="{7D24D740-C9E8-45B8-AD80-7A318435A5C0}"/>
              </a:ext>
            </a:extLst>
          </p:cNvPr>
          <p:cNvSpPr/>
          <p:nvPr/>
        </p:nvSpPr>
        <p:spPr>
          <a:xfrm flipH="1">
            <a:off x="838200" y="4546541"/>
            <a:ext cx="1424022" cy="1068017"/>
          </a:xfrm>
          <a:prstGeom prst="parallelogram">
            <a:avLst>
              <a:gd name="adj" fmla="val 29040"/>
            </a:avLst>
          </a:prstGeom>
          <a:solidFill>
            <a:schemeClr val="accent3"/>
          </a:solidFill>
          <a:ln>
            <a:noFill/>
          </a:ln>
          <a:effectLst>
            <a:innerShdw dist="152400" dir="8400000">
              <a:prstClr val="black">
                <a:alpha val="38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77724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</a:t>
            </a:r>
          </a:p>
        </p:txBody>
      </p:sp>
      <p:sp>
        <p:nvSpPr>
          <p:cNvPr id="87" name="Parallelogram 86">
            <a:extLst>
              <a:ext uri="{FF2B5EF4-FFF2-40B4-BE49-F238E27FC236}">
                <a16:creationId xmlns:a16="http://schemas.microsoft.com/office/drawing/2014/main" xmlns="" id="{1C65F147-9E55-4CA5-B43B-7E6FBEC9F510}"/>
              </a:ext>
            </a:extLst>
          </p:cNvPr>
          <p:cNvSpPr/>
          <p:nvPr/>
        </p:nvSpPr>
        <p:spPr>
          <a:xfrm flipH="1">
            <a:off x="6694570" y="1624446"/>
            <a:ext cx="1424022" cy="1068017"/>
          </a:xfrm>
          <a:prstGeom prst="parallelogram">
            <a:avLst>
              <a:gd name="adj" fmla="val 29040"/>
            </a:avLst>
          </a:prstGeom>
          <a:solidFill>
            <a:schemeClr val="accent4"/>
          </a:solidFill>
          <a:ln>
            <a:noFill/>
          </a:ln>
          <a:effectLst>
            <a:innerShdw dist="152400" dir="8400000">
              <a:prstClr val="black">
                <a:alpha val="38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77724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5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04</a:t>
            </a:r>
          </a:p>
        </p:txBody>
      </p:sp>
      <p:sp>
        <p:nvSpPr>
          <p:cNvPr id="88" name="Parallelogram 87">
            <a:extLst>
              <a:ext uri="{FF2B5EF4-FFF2-40B4-BE49-F238E27FC236}">
                <a16:creationId xmlns:a16="http://schemas.microsoft.com/office/drawing/2014/main" xmlns="" id="{F8D0EA40-4E4C-4874-9902-67055D02673E}"/>
              </a:ext>
            </a:extLst>
          </p:cNvPr>
          <p:cNvSpPr/>
          <p:nvPr/>
        </p:nvSpPr>
        <p:spPr>
          <a:xfrm flipH="1">
            <a:off x="6694570" y="3085494"/>
            <a:ext cx="1424022" cy="1068017"/>
          </a:xfrm>
          <a:prstGeom prst="parallelogram">
            <a:avLst>
              <a:gd name="adj" fmla="val 29040"/>
            </a:avLst>
          </a:prstGeom>
          <a:solidFill>
            <a:schemeClr val="accent5"/>
          </a:solidFill>
          <a:ln>
            <a:noFill/>
          </a:ln>
          <a:effectLst>
            <a:innerShdw dist="152400" dir="8400000">
              <a:prstClr val="black">
                <a:alpha val="38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77724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05</a:t>
            </a:r>
          </a:p>
        </p:txBody>
      </p:sp>
      <p:sp>
        <p:nvSpPr>
          <p:cNvPr id="89" name="Parallelogram 88">
            <a:extLst>
              <a:ext uri="{FF2B5EF4-FFF2-40B4-BE49-F238E27FC236}">
                <a16:creationId xmlns:a16="http://schemas.microsoft.com/office/drawing/2014/main" xmlns="" id="{121707E2-D42C-483B-8EFB-515C578F214B}"/>
              </a:ext>
            </a:extLst>
          </p:cNvPr>
          <p:cNvSpPr/>
          <p:nvPr/>
        </p:nvSpPr>
        <p:spPr>
          <a:xfrm flipH="1">
            <a:off x="6694570" y="4546541"/>
            <a:ext cx="1424022" cy="1068017"/>
          </a:xfrm>
          <a:prstGeom prst="parallelogram">
            <a:avLst>
              <a:gd name="adj" fmla="val 29040"/>
            </a:avLst>
          </a:prstGeom>
          <a:solidFill>
            <a:schemeClr val="accent6"/>
          </a:solidFill>
          <a:ln>
            <a:noFill/>
          </a:ln>
          <a:effectLst>
            <a:innerShdw dist="152400" dir="8400000">
              <a:prstClr val="black">
                <a:alpha val="38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77724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06</a:t>
            </a:r>
          </a:p>
        </p:txBody>
      </p:sp>
      <p:sp>
        <p:nvSpPr>
          <p:cNvPr id="29" name="Rectangle 28"/>
          <p:cNvSpPr/>
          <p:nvPr/>
        </p:nvSpPr>
        <p:spPr>
          <a:xfrm>
            <a:off x="1406532" y="235116"/>
            <a:ext cx="877804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NỘI DUNG BÀI THUYẾT TRÌNH</a:t>
            </a:r>
            <a:endParaRPr lang="en-U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62222" y="1867688"/>
            <a:ext cx="28845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 smtClean="0">
                <a:ln w="0"/>
                <a:solidFill>
                  <a:srgbClr val="7030A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Giới</a:t>
            </a:r>
            <a:r>
              <a:rPr lang="en-US" sz="2400" b="1" dirty="0" smtClean="0">
                <a:ln w="0"/>
                <a:solidFill>
                  <a:srgbClr val="7030A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 smtClean="0">
                <a:ln w="0"/>
                <a:solidFill>
                  <a:srgbClr val="7030A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thiệu</a:t>
            </a:r>
            <a:r>
              <a:rPr lang="en-US" sz="2400" b="1" dirty="0" smtClean="0">
                <a:ln w="0"/>
                <a:solidFill>
                  <a:srgbClr val="7030A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 smtClean="0">
                <a:ln w="0"/>
                <a:solidFill>
                  <a:srgbClr val="7030A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đề</a:t>
            </a:r>
            <a:r>
              <a:rPr lang="en-US" sz="2400" b="1" dirty="0" smtClean="0">
                <a:ln w="0"/>
                <a:solidFill>
                  <a:srgbClr val="7030A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 smtClean="0">
                <a:ln w="0"/>
                <a:solidFill>
                  <a:srgbClr val="7030A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tài</a:t>
            </a:r>
            <a:endParaRPr lang="en-US" sz="2400" b="1" dirty="0">
              <a:ln w="0"/>
              <a:solidFill>
                <a:srgbClr val="7030A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379787" y="3372911"/>
            <a:ext cx="28845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 smtClean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Thiết</a:t>
            </a:r>
            <a:r>
              <a:rPr lang="en-US" sz="2400" b="1" dirty="0" smtClean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 smtClean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kế</a:t>
            </a:r>
            <a:r>
              <a:rPr lang="en-US" sz="2400" b="1" dirty="0" smtClean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 smtClean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giao</a:t>
            </a:r>
            <a:r>
              <a:rPr lang="en-US" sz="2400" b="1" dirty="0" smtClean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 smtClean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diện</a:t>
            </a:r>
            <a:endParaRPr lang="en-US" sz="2400" b="1" dirty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2379786" y="4849716"/>
            <a:ext cx="36813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 smtClean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Thiết</a:t>
            </a:r>
            <a:r>
              <a:rPr lang="en-US" sz="2400" b="1" dirty="0" smtClean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 smtClean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kế</a:t>
            </a:r>
            <a:r>
              <a:rPr lang="en-US" sz="2400" b="1" dirty="0" smtClean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 smtClean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dữ</a:t>
            </a:r>
            <a:r>
              <a:rPr lang="en-US" sz="2400" b="1" dirty="0" smtClean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 smtClean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liệu</a:t>
            </a:r>
            <a:r>
              <a:rPr lang="en-US" sz="2400" b="1" dirty="0" smtClean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 smtClean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đầu</a:t>
            </a:r>
            <a:r>
              <a:rPr lang="en-US" sz="2400" b="1" dirty="0" smtClean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 smtClean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vào</a:t>
            </a:r>
            <a:endParaRPr lang="en-US" sz="2400" b="1" dirty="0">
              <a:ln w="0"/>
              <a:solidFill>
                <a:schemeClr val="accent6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8417345" y="1867687"/>
            <a:ext cx="32739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 smtClean="0">
                <a:ln w="0"/>
                <a:solidFill>
                  <a:schemeClr val="accent2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Thiết</a:t>
            </a:r>
            <a:r>
              <a:rPr lang="en-US" sz="2400" b="1" dirty="0" smtClean="0">
                <a:ln w="0"/>
                <a:solidFill>
                  <a:schemeClr val="accent2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 smtClean="0">
                <a:ln w="0"/>
                <a:solidFill>
                  <a:schemeClr val="accent2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kế</a:t>
            </a:r>
            <a:r>
              <a:rPr lang="en-US" sz="2400" b="1" dirty="0" smtClean="0">
                <a:ln w="0"/>
                <a:solidFill>
                  <a:schemeClr val="accent2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di </a:t>
            </a:r>
            <a:r>
              <a:rPr lang="en-US" sz="2400" b="1" dirty="0" err="1" smtClean="0">
                <a:ln w="0"/>
                <a:solidFill>
                  <a:schemeClr val="accent2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chuyển</a:t>
            </a:r>
            <a:r>
              <a:rPr lang="en-US" sz="2400" b="1" dirty="0" smtClean="0">
                <a:ln w="0"/>
                <a:solidFill>
                  <a:schemeClr val="accent2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 smtClean="0">
                <a:ln w="0"/>
                <a:solidFill>
                  <a:schemeClr val="accent2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mô</a:t>
            </a:r>
            <a:r>
              <a:rPr lang="en-US" sz="2400" b="1" dirty="0" smtClean="0">
                <a:ln w="0"/>
                <a:solidFill>
                  <a:schemeClr val="accent2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 smtClean="0">
                <a:ln w="0"/>
                <a:solidFill>
                  <a:schemeClr val="accent2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phỏng</a:t>
            </a:r>
            <a:r>
              <a:rPr lang="en-US" sz="2400" b="1" dirty="0" smtClean="0">
                <a:ln w="0"/>
                <a:solidFill>
                  <a:schemeClr val="accent2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 smtClean="0">
                <a:ln w="0"/>
                <a:solidFill>
                  <a:schemeClr val="accent2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thuật</a:t>
            </a:r>
            <a:r>
              <a:rPr lang="en-US" sz="2400" b="1" dirty="0" smtClean="0">
                <a:ln w="0"/>
                <a:solidFill>
                  <a:schemeClr val="accent2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 smtClean="0">
                <a:ln w="0"/>
                <a:solidFill>
                  <a:schemeClr val="accent2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toán</a:t>
            </a:r>
            <a:endParaRPr lang="en-US" sz="2400" b="1" dirty="0">
              <a:ln w="0"/>
              <a:solidFill>
                <a:schemeClr val="accent2">
                  <a:lumMod val="75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8417345" y="3315908"/>
            <a:ext cx="32739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n w="0"/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Demo 5 </a:t>
            </a:r>
            <a:r>
              <a:rPr lang="en-US" sz="2400" b="1" dirty="0" err="1" smtClean="0">
                <a:ln w="0"/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thuật</a:t>
            </a:r>
            <a:r>
              <a:rPr lang="en-US" sz="2400" b="1" dirty="0" smtClean="0">
                <a:ln w="0"/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 smtClean="0">
                <a:ln w="0"/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toán</a:t>
            </a:r>
            <a:r>
              <a:rPr lang="en-US" sz="2400" b="1" dirty="0" smtClean="0">
                <a:ln w="0"/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 smtClean="0">
                <a:ln w="0"/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sắp</a:t>
            </a:r>
            <a:r>
              <a:rPr lang="en-US" sz="2400" b="1" dirty="0" smtClean="0">
                <a:ln w="0"/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 smtClean="0">
                <a:ln w="0"/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xếp</a:t>
            </a:r>
            <a:endParaRPr lang="en-US" sz="2400" b="1" dirty="0">
              <a:ln w="0"/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8417345" y="4849716"/>
            <a:ext cx="28845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 smtClean="0">
                <a:ln w="0"/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Kết</a:t>
            </a:r>
            <a:r>
              <a:rPr lang="en-US" sz="2400" b="1" dirty="0" smtClean="0">
                <a:ln w="0"/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 smtClean="0">
                <a:ln w="0"/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luận</a:t>
            </a:r>
            <a:endParaRPr lang="en-US" sz="2400" b="1" dirty="0">
              <a:ln w="0"/>
              <a:solidFill>
                <a:schemeClr val="accent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7730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" grpId="0" animBg="1"/>
      <p:bldP spid="3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5" name="Up Arrow 4"/>
          <p:cNvSpPr/>
          <p:nvPr/>
        </p:nvSpPr>
        <p:spPr>
          <a:xfrm>
            <a:off x="6544492" y="1397725"/>
            <a:ext cx="587828" cy="109728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434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465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955" y="1280841"/>
            <a:ext cx="4321266" cy="280783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955" y="4088675"/>
            <a:ext cx="4321266" cy="2769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689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6" presetClass="exit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-37674"/>
            <a:ext cx="12191999" cy="6858000"/>
          </a:xfrm>
          <a:prstGeom prst="rect">
            <a:avLst/>
          </a:prstGeom>
        </p:spPr>
      </p:pic>
      <p:sp>
        <p:nvSpPr>
          <p:cNvPr id="3" name="Parallelogram 2">
            <a:extLst>
              <a:ext uri="{FF2B5EF4-FFF2-40B4-BE49-F238E27FC236}">
                <a16:creationId xmlns:a16="http://schemas.microsoft.com/office/drawing/2014/main" xmlns="" id="{5ADA7FB9-7CF6-41EA-9FD2-29D2584F3ACE}"/>
              </a:ext>
            </a:extLst>
          </p:cNvPr>
          <p:cNvSpPr/>
          <p:nvPr/>
        </p:nvSpPr>
        <p:spPr>
          <a:xfrm flipH="1">
            <a:off x="838200" y="1624446"/>
            <a:ext cx="1424022" cy="1068017"/>
          </a:xfrm>
          <a:prstGeom prst="parallelogram">
            <a:avLst>
              <a:gd name="adj" fmla="val 29040"/>
            </a:avLst>
          </a:prstGeom>
          <a:solidFill>
            <a:schemeClr val="tx2"/>
          </a:solidFill>
          <a:ln>
            <a:noFill/>
          </a:ln>
          <a:effectLst>
            <a:innerShdw dist="152400" dir="8400000">
              <a:prstClr val="black">
                <a:alpha val="38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77240" rtlCol="0" anchor="b" anchorCtr="0"/>
          <a:lstStyle/>
          <a:p>
            <a:r>
              <a:rPr lang="en-US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</a:t>
            </a:r>
          </a:p>
        </p:txBody>
      </p:sp>
      <p:sp>
        <p:nvSpPr>
          <p:cNvPr id="34" name="Parallelogram 33">
            <a:extLst>
              <a:ext uri="{FF2B5EF4-FFF2-40B4-BE49-F238E27FC236}">
                <a16:creationId xmlns:a16="http://schemas.microsoft.com/office/drawing/2014/main" xmlns="" id="{E99177C3-C52B-454D-9B57-9A4C41216AAD}"/>
              </a:ext>
            </a:extLst>
          </p:cNvPr>
          <p:cNvSpPr/>
          <p:nvPr/>
        </p:nvSpPr>
        <p:spPr>
          <a:xfrm flipH="1">
            <a:off x="838200" y="3085494"/>
            <a:ext cx="1424022" cy="1068017"/>
          </a:xfrm>
          <a:prstGeom prst="parallelogram">
            <a:avLst>
              <a:gd name="adj" fmla="val 29040"/>
            </a:avLst>
          </a:prstGeom>
          <a:solidFill>
            <a:schemeClr val="accent2"/>
          </a:solidFill>
          <a:ln>
            <a:noFill/>
          </a:ln>
          <a:effectLst>
            <a:innerShdw dist="152400" dir="8400000">
              <a:prstClr val="black">
                <a:alpha val="38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77724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</a:t>
            </a:r>
          </a:p>
        </p:txBody>
      </p:sp>
      <p:sp>
        <p:nvSpPr>
          <p:cNvPr id="35" name="Parallelogram 34">
            <a:extLst>
              <a:ext uri="{FF2B5EF4-FFF2-40B4-BE49-F238E27FC236}">
                <a16:creationId xmlns:a16="http://schemas.microsoft.com/office/drawing/2014/main" xmlns="" id="{7D24D740-C9E8-45B8-AD80-7A318435A5C0}"/>
              </a:ext>
            </a:extLst>
          </p:cNvPr>
          <p:cNvSpPr/>
          <p:nvPr/>
        </p:nvSpPr>
        <p:spPr>
          <a:xfrm flipH="1">
            <a:off x="838200" y="4546541"/>
            <a:ext cx="1424022" cy="1068017"/>
          </a:xfrm>
          <a:prstGeom prst="parallelogram">
            <a:avLst>
              <a:gd name="adj" fmla="val 29040"/>
            </a:avLst>
          </a:prstGeom>
          <a:solidFill>
            <a:schemeClr val="accent3"/>
          </a:solidFill>
          <a:ln>
            <a:noFill/>
          </a:ln>
          <a:effectLst>
            <a:innerShdw dist="152400" dir="8400000">
              <a:prstClr val="black">
                <a:alpha val="38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77724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</a:t>
            </a:r>
          </a:p>
        </p:txBody>
      </p:sp>
      <p:sp>
        <p:nvSpPr>
          <p:cNvPr id="87" name="Parallelogram 86">
            <a:extLst>
              <a:ext uri="{FF2B5EF4-FFF2-40B4-BE49-F238E27FC236}">
                <a16:creationId xmlns:a16="http://schemas.microsoft.com/office/drawing/2014/main" xmlns="" id="{1C65F147-9E55-4CA5-B43B-7E6FBEC9F510}"/>
              </a:ext>
            </a:extLst>
          </p:cNvPr>
          <p:cNvSpPr/>
          <p:nvPr/>
        </p:nvSpPr>
        <p:spPr>
          <a:xfrm flipH="1">
            <a:off x="6694570" y="1624446"/>
            <a:ext cx="1424022" cy="1068017"/>
          </a:xfrm>
          <a:prstGeom prst="parallelogram">
            <a:avLst>
              <a:gd name="adj" fmla="val 29040"/>
            </a:avLst>
          </a:prstGeom>
          <a:solidFill>
            <a:schemeClr val="accent4"/>
          </a:solidFill>
          <a:ln>
            <a:noFill/>
          </a:ln>
          <a:effectLst>
            <a:innerShdw dist="152400" dir="8400000">
              <a:prstClr val="black">
                <a:alpha val="38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77724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5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04</a:t>
            </a:r>
          </a:p>
        </p:txBody>
      </p:sp>
      <p:sp>
        <p:nvSpPr>
          <p:cNvPr id="88" name="Parallelogram 87">
            <a:extLst>
              <a:ext uri="{FF2B5EF4-FFF2-40B4-BE49-F238E27FC236}">
                <a16:creationId xmlns:a16="http://schemas.microsoft.com/office/drawing/2014/main" xmlns="" id="{F8D0EA40-4E4C-4874-9902-67055D02673E}"/>
              </a:ext>
            </a:extLst>
          </p:cNvPr>
          <p:cNvSpPr/>
          <p:nvPr/>
        </p:nvSpPr>
        <p:spPr>
          <a:xfrm flipH="1">
            <a:off x="6694570" y="3085494"/>
            <a:ext cx="1424022" cy="1068017"/>
          </a:xfrm>
          <a:prstGeom prst="parallelogram">
            <a:avLst>
              <a:gd name="adj" fmla="val 29040"/>
            </a:avLst>
          </a:prstGeom>
          <a:solidFill>
            <a:schemeClr val="accent5"/>
          </a:solidFill>
          <a:ln>
            <a:noFill/>
          </a:ln>
          <a:effectLst>
            <a:innerShdw dist="152400" dir="8400000">
              <a:prstClr val="black">
                <a:alpha val="38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77724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05</a:t>
            </a:r>
          </a:p>
        </p:txBody>
      </p:sp>
      <p:sp>
        <p:nvSpPr>
          <p:cNvPr id="89" name="Parallelogram 88">
            <a:extLst>
              <a:ext uri="{FF2B5EF4-FFF2-40B4-BE49-F238E27FC236}">
                <a16:creationId xmlns:a16="http://schemas.microsoft.com/office/drawing/2014/main" xmlns="" id="{121707E2-D42C-483B-8EFB-515C578F214B}"/>
              </a:ext>
            </a:extLst>
          </p:cNvPr>
          <p:cNvSpPr/>
          <p:nvPr/>
        </p:nvSpPr>
        <p:spPr>
          <a:xfrm flipH="1">
            <a:off x="6694570" y="4546541"/>
            <a:ext cx="1424022" cy="1068017"/>
          </a:xfrm>
          <a:prstGeom prst="parallelogram">
            <a:avLst>
              <a:gd name="adj" fmla="val 29040"/>
            </a:avLst>
          </a:prstGeom>
          <a:solidFill>
            <a:schemeClr val="accent6"/>
          </a:solidFill>
          <a:ln>
            <a:noFill/>
          </a:ln>
          <a:effectLst>
            <a:innerShdw dist="152400" dir="8400000">
              <a:prstClr val="black">
                <a:alpha val="38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77724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06</a:t>
            </a:r>
          </a:p>
        </p:txBody>
      </p:sp>
      <p:sp>
        <p:nvSpPr>
          <p:cNvPr id="29" name="Rectangle 28"/>
          <p:cNvSpPr/>
          <p:nvPr/>
        </p:nvSpPr>
        <p:spPr>
          <a:xfrm>
            <a:off x="1406532" y="235116"/>
            <a:ext cx="877804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NỘI DUNG BÀI THUYẾT TRÌNH</a:t>
            </a:r>
            <a:endParaRPr lang="en-U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62222" y="1867688"/>
            <a:ext cx="28845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 smtClean="0">
                <a:ln w="0"/>
                <a:solidFill>
                  <a:srgbClr val="7030A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Giới</a:t>
            </a:r>
            <a:r>
              <a:rPr lang="en-US" sz="2400" b="1" dirty="0" smtClean="0">
                <a:ln w="0"/>
                <a:solidFill>
                  <a:srgbClr val="7030A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 smtClean="0">
                <a:ln w="0"/>
                <a:solidFill>
                  <a:srgbClr val="7030A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thiệu</a:t>
            </a:r>
            <a:r>
              <a:rPr lang="en-US" sz="2400" b="1" dirty="0" smtClean="0">
                <a:ln w="0"/>
                <a:solidFill>
                  <a:srgbClr val="7030A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 smtClean="0">
                <a:ln w="0"/>
                <a:solidFill>
                  <a:srgbClr val="7030A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đề</a:t>
            </a:r>
            <a:r>
              <a:rPr lang="en-US" sz="2400" b="1" dirty="0" smtClean="0">
                <a:ln w="0"/>
                <a:solidFill>
                  <a:srgbClr val="7030A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 smtClean="0">
                <a:ln w="0"/>
                <a:solidFill>
                  <a:srgbClr val="7030A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tài</a:t>
            </a:r>
            <a:endParaRPr lang="en-US" sz="2400" b="1" dirty="0">
              <a:ln w="0"/>
              <a:solidFill>
                <a:srgbClr val="7030A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379787" y="3372911"/>
            <a:ext cx="28845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 smtClean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Thiết</a:t>
            </a:r>
            <a:r>
              <a:rPr lang="en-US" sz="2400" b="1" dirty="0" smtClean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 smtClean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kế</a:t>
            </a:r>
            <a:r>
              <a:rPr lang="en-US" sz="2400" b="1" dirty="0" smtClean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 smtClean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giao</a:t>
            </a:r>
            <a:r>
              <a:rPr lang="en-US" sz="2400" b="1" dirty="0" smtClean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 smtClean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diện</a:t>
            </a:r>
            <a:endParaRPr lang="en-US" sz="2400" b="1" dirty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2379786" y="4849716"/>
            <a:ext cx="36813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 smtClean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Thiết</a:t>
            </a:r>
            <a:r>
              <a:rPr lang="en-US" sz="2400" b="1" dirty="0" smtClean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 smtClean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kế</a:t>
            </a:r>
            <a:r>
              <a:rPr lang="en-US" sz="2400" b="1" dirty="0" smtClean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 smtClean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dữ</a:t>
            </a:r>
            <a:r>
              <a:rPr lang="en-US" sz="2400" b="1" dirty="0" smtClean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 smtClean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liệu</a:t>
            </a:r>
            <a:r>
              <a:rPr lang="en-US" sz="2400" b="1" dirty="0" smtClean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 smtClean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đầu</a:t>
            </a:r>
            <a:r>
              <a:rPr lang="en-US" sz="2400" b="1" dirty="0" smtClean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 smtClean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vào</a:t>
            </a:r>
            <a:endParaRPr lang="en-US" sz="2400" b="1" dirty="0">
              <a:ln w="0"/>
              <a:solidFill>
                <a:schemeClr val="accent6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8417345" y="1867687"/>
            <a:ext cx="32739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 smtClean="0">
                <a:ln w="0"/>
                <a:solidFill>
                  <a:schemeClr val="accent2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Thiết</a:t>
            </a:r>
            <a:r>
              <a:rPr lang="en-US" sz="2400" b="1" dirty="0" smtClean="0">
                <a:ln w="0"/>
                <a:solidFill>
                  <a:schemeClr val="accent2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 smtClean="0">
                <a:ln w="0"/>
                <a:solidFill>
                  <a:schemeClr val="accent2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kế</a:t>
            </a:r>
            <a:r>
              <a:rPr lang="en-US" sz="2400" b="1" dirty="0" smtClean="0">
                <a:ln w="0"/>
                <a:solidFill>
                  <a:schemeClr val="accent2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di </a:t>
            </a:r>
            <a:r>
              <a:rPr lang="en-US" sz="2400" b="1" dirty="0" err="1" smtClean="0">
                <a:ln w="0"/>
                <a:solidFill>
                  <a:schemeClr val="accent2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chuyển</a:t>
            </a:r>
            <a:r>
              <a:rPr lang="en-US" sz="2400" b="1" dirty="0" smtClean="0">
                <a:ln w="0"/>
                <a:solidFill>
                  <a:schemeClr val="accent2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 smtClean="0">
                <a:ln w="0"/>
                <a:solidFill>
                  <a:schemeClr val="accent2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mô</a:t>
            </a:r>
            <a:r>
              <a:rPr lang="en-US" sz="2400" b="1" dirty="0" smtClean="0">
                <a:ln w="0"/>
                <a:solidFill>
                  <a:schemeClr val="accent2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 smtClean="0">
                <a:ln w="0"/>
                <a:solidFill>
                  <a:schemeClr val="accent2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phỏng</a:t>
            </a:r>
            <a:r>
              <a:rPr lang="en-US" sz="2400" b="1" dirty="0" smtClean="0">
                <a:ln w="0"/>
                <a:solidFill>
                  <a:schemeClr val="accent2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 smtClean="0">
                <a:ln w="0"/>
                <a:solidFill>
                  <a:schemeClr val="accent2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thuật</a:t>
            </a:r>
            <a:r>
              <a:rPr lang="en-US" sz="2400" b="1" dirty="0" smtClean="0">
                <a:ln w="0"/>
                <a:solidFill>
                  <a:schemeClr val="accent2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 smtClean="0">
                <a:ln w="0"/>
                <a:solidFill>
                  <a:schemeClr val="accent2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toán</a:t>
            </a:r>
            <a:endParaRPr lang="en-US" sz="2400" b="1" dirty="0">
              <a:ln w="0"/>
              <a:solidFill>
                <a:schemeClr val="accent2">
                  <a:lumMod val="75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8417345" y="3315908"/>
            <a:ext cx="32739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n w="0"/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Demo 5 </a:t>
            </a:r>
            <a:r>
              <a:rPr lang="en-US" sz="2400" b="1" dirty="0" err="1" smtClean="0">
                <a:ln w="0"/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thuật</a:t>
            </a:r>
            <a:r>
              <a:rPr lang="en-US" sz="2400" b="1" dirty="0" smtClean="0">
                <a:ln w="0"/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 smtClean="0">
                <a:ln w="0"/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toán</a:t>
            </a:r>
            <a:r>
              <a:rPr lang="en-US" sz="2400" b="1" dirty="0" smtClean="0">
                <a:ln w="0"/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 smtClean="0">
                <a:ln w="0"/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sắp</a:t>
            </a:r>
            <a:r>
              <a:rPr lang="en-US" sz="2400" b="1" dirty="0" smtClean="0">
                <a:ln w="0"/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 smtClean="0">
                <a:ln w="0"/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xếp</a:t>
            </a:r>
            <a:endParaRPr lang="en-US" sz="2400" b="1" dirty="0">
              <a:ln w="0"/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8417345" y="4849716"/>
            <a:ext cx="28845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 smtClean="0">
                <a:ln w="0"/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Kết</a:t>
            </a:r>
            <a:r>
              <a:rPr lang="en-US" sz="2400" b="1" dirty="0" smtClean="0">
                <a:ln w="0"/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 smtClean="0">
                <a:ln w="0"/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luận</a:t>
            </a:r>
            <a:endParaRPr lang="en-US" sz="2400" b="1" dirty="0">
              <a:ln w="0"/>
              <a:solidFill>
                <a:schemeClr val="accent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8143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47"/>
            <a:ext cx="12192000" cy="685465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99" y="161299"/>
            <a:ext cx="2151427" cy="140980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96389" y="2207623"/>
            <a:ext cx="1135162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private void backgroundWorker1_DoWork(object sender, </a:t>
            </a:r>
            <a:r>
              <a:rPr lang="en-US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DoWorkEventArgs</a:t>
            </a:r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 e)</a:t>
            </a:r>
          </a:p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        {</a:t>
            </a:r>
          </a:p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           </a:t>
            </a:r>
            <a:r>
              <a:rPr lang="en-US" sz="3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	___________________________</a:t>
            </a:r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        }</a:t>
            </a:r>
          </a:p>
        </p:txBody>
      </p:sp>
    </p:spTree>
    <p:extLst>
      <p:ext uri="{BB962C8B-B14F-4D97-AF65-F5344CB8AC3E}">
        <p14:creationId xmlns:p14="http://schemas.microsoft.com/office/powerpoint/2010/main" val="1437104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3012" y="3243262"/>
            <a:ext cx="6654495" cy="118504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3012" y="4428309"/>
            <a:ext cx="6781357" cy="3069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3011" y="4754877"/>
            <a:ext cx="6654495" cy="257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191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26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6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29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6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3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7302" y="3058341"/>
            <a:ext cx="5730012" cy="1892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811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822" tmFilter="0,0; 0.14,0.31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2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78">
                                          <p:stCondLst>
                                            <p:cond delay="182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.0,0.0;0.25,0.07;0.50,0.2;0.75,0.467;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0.026"/>
                                          </p:val>
                                        </p:tav>
                                        <p:tav tm="10000">
                                          <p:val>
                                            <p:strVal val="ppt_y+0.052"/>
                                          </p:val>
                                        </p:tav>
                                        <p:tav tm="15000">
                                          <p:val>
                                            <p:strVal val="ppt_y+0.078"/>
                                          </p:val>
                                        </p:tav>
                                        <p:tav tm="20000">
                                          <p:val>
                                            <p:strVal val="ppt_y+0.103"/>
                                          </p:val>
                                        </p:tav>
                                        <p:tav tm="30000">
                                          <p:val>
                                            <p:strVal val="ppt_y+0.151"/>
                                          </p:val>
                                        </p:tav>
                                        <p:tav tm="40000">
                                          <p:val>
                                            <p:strVal val="ppt_y+0.196"/>
                                          </p:val>
                                        </p:tav>
                                        <p:tav tm="50000">
                                          <p:val>
                                            <p:strVal val="ppt_y+0.236"/>
                                          </p:val>
                                        </p:tav>
                                        <p:tav tm="60000">
                                          <p:val>
                                            <p:strVal val="ppt_y+0.270"/>
                                          </p:val>
                                        </p:tav>
                                        <p:tav tm="70000">
                                          <p:val>
                                            <p:strVal val="ppt_y+0.297"/>
                                          </p:val>
                                        </p:tav>
                                        <p:tav tm="80000">
                                          <p:val>
                                            <p:strVal val="ppt_y+0.317"/>
                                          </p:val>
                                        </p:tav>
                                        <p:tav tm="90000">
                                          <p:val>
                                            <p:strVal val="ppt_y+0.329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33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111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37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123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ppt_h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62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64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3855" y="245743"/>
            <a:ext cx="5905500" cy="34575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3855" y="3703318"/>
            <a:ext cx="5905500" cy="17049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7597" y="245743"/>
            <a:ext cx="5991225" cy="35623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37597" y="3808093"/>
            <a:ext cx="5991225" cy="225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446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0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6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3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8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4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231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350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910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473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47"/>
            <a:ext cx="12192000" cy="685465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9704" y="3285308"/>
            <a:ext cx="7360376" cy="2445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447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-37674"/>
            <a:ext cx="12191999" cy="6858000"/>
          </a:xfrm>
          <a:prstGeom prst="rect">
            <a:avLst/>
          </a:prstGeom>
        </p:spPr>
      </p:pic>
      <p:sp>
        <p:nvSpPr>
          <p:cNvPr id="3" name="Parallelogram 2">
            <a:extLst>
              <a:ext uri="{FF2B5EF4-FFF2-40B4-BE49-F238E27FC236}">
                <a16:creationId xmlns:a16="http://schemas.microsoft.com/office/drawing/2014/main" xmlns="" id="{5ADA7FB9-7CF6-41EA-9FD2-29D2584F3ACE}"/>
              </a:ext>
            </a:extLst>
          </p:cNvPr>
          <p:cNvSpPr/>
          <p:nvPr/>
        </p:nvSpPr>
        <p:spPr>
          <a:xfrm flipH="1">
            <a:off x="838200" y="1624446"/>
            <a:ext cx="1424022" cy="1068017"/>
          </a:xfrm>
          <a:prstGeom prst="parallelogram">
            <a:avLst>
              <a:gd name="adj" fmla="val 29040"/>
            </a:avLst>
          </a:prstGeom>
          <a:solidFill>
            <a:schemeClr val="tx2"/>
          </a:solidFill>
          <a:ln>
            <a:noFill/>
          </a:ln>
          <a:effectLst>
            <a:innerShdw dist="152400" dir="8400000">
              <a:prstClr val="black">
                <a:alpha val="38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77240" rtlCol="0" anchor="b" anchorCtr="0"/>
          <a:lstStyle/>
          <a:p>
            <a:r>
              <a:rPr lang="en-US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</a:t>
            </a:r>
          </a:p>
        </p:txBody>
      </p:sp>
      <p:sp>
        <p:nvSpPr>
          <p:cNvPr id="34" name="Parallelogram 33">
            <a:extLst>
              <a:ext uri="{FF2B5EF4-FFF2-40B4-BE49-F238E27FC236}">
                <a16:creationId xmlns:a16="http://schemas.microsoft.com/office/drawing/2014/main" xmlns="" id="{E99177C3-C52B-454D-9B57-9A4C41216AAD}"/>
              </a:ext>
            </a:extLst>
          </p:cNvPr>
          <p:cNvSpPr/>
          <p:nvPr/>
        </p:nvSpPr>
        <p:spPr>
          <a:xfrm flipH="1">
            <a:off x="838200" y="3085494"/>
            <a:ext cx="1424022" cy="1068017"/>
          </a:xfrm>
          <a:prstGeom prst="parallelogram">
            <a:avLst>
              <a:gd name="adj" fmla="val 29040"/>
            </a:avLst>
          </a:prstGeom>
          <a:solidFill>
            <a:schemeClr val="accent2"/>
          </a:solidFill>
          <a:ln>
            <a:noFill/>
          </a:ln>
          <a:effectLst>
            <a:innerShdw dist="152400" dir="8400000">
              <a:prstClr val="black">
                <a:alpha val="38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77724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</a:t>
            </a:r>
          </a:p>
        </p:txBody>
      </p:sp>
      <p:sp>
        <p:nvSpPr>
          <p:cNvPr id="35" name="Parallelogram 34">
            <a:extLst>
              <a:ext uri="{FF2B5EF4-FFF2-40B4-BE49-F238E27FC236}">
                <a16:creationId xmlns:a16="http://schemas.microsoft.com/office/drawing/2014/main" xmlns="" id="{7D24D740-C9E8-45B8-AD80-7A318435A5C0}"/>
              </a:ext>
            </a:extLst>
          </p:cNvPr>
          <p:cNvSpPr/>
          <p:nvPr/>
        </p:nvSpPr>
        <p:spPr>
          <a:xfrm flipH="1">
            <a:off x="838200" y="4546541"/>
            <a:ext cx="1424022" cy="1068017"/>
          </a:xfrm>
          <a:prstGeom prst="parallelogram">
            <a:avLst>
              <a:gd name="adj" fmla="val 29040"/>
            </a:avLst>
          </a:prstGeom>
          <a:solidFill>
            <a:schemeClr val="accent3"/>
          </a:solidFill>
          <a:ln>
            <a:noFill/>
          </a:ln>
          <a:effectLst>
            <a:innerShdw dist="152400" dir="8400000">
              <a:prstClr val="black">
                <a:alpha val="38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77724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</a:t>
            </a:r>
          </a:p>
        </p:txBody>
      </p:sp>
      <p:sp>
        <p:nvSpPr>
          <p:cNvPr id="87" name="Parallelogram 86">
            <a:extLst>
              <a:ext uri="{FF2B5EF4-FFF2-40B4-BE49-F238E27FC236}">
                <a16:creationId xmlns:a16="http://schemas.microsoft.com/office/drawing/2014/main" xmlns="" id="{1C65F147-9E55-4CA5-B43B-7E6FBEC9F510}"/>
              </a:ext>
            </a:extLst>
          </p:cNvPr>
          <p:cNvSpPr/>
          <p:nvPr/>
        </p:nvSpPr>
        <p:spPr>
          <a:xfrm flipH="1">
            <a:off x="6694570" y="1624446"/>
            <a:ext cx="1424022" cy="1068017"/>
          </a:xfrm>
          <a:prstGeom prst="parallelogram">
            <a:avLst>
              <a:gd name="adj" fmla="val 29040"/>
            </a:avLst>
          </a:prstGeom>
          <a:solidFill>
            <a:schemeClr val="accent4"/>
          </a:solidFill>
          <a:ln>
            <a:noFill/>
          </a:ln>
          <a:effectLst>
            <a:innerShdw dist="152400" dir="8400000">
              <a:prstClr val="black">
                <a:alpha val="38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77724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5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04</a:t>
            </a:r>
          </a:p>
        </p:txBody>
      </p:sp>
      <p:sp>
        <p:nvSpPr>
          <p:cNvPr id="88" name="Parallelogram 87">
            <a:extLst>
              <a:ext uri="{FF2B5EF4-FFF2-40B4-BE49-F238E27FC236}">
                <a16:creationId xmlns:a16="http://schemas.microsoft.com/office/drawing/2014/main" xmlns="" id="{F8D0EA40-4E4C-4874-9902-67055D02673E}"/>
              </a:ext>
            </a:extLst>
          </p:cNvPr>
          <p:cNvSpPr/>
          <p:nvPr/>
        </p:nvSpPr>
        <p:spPr>
          <a:xfrm flipH="1">
            <a:off x="6694570" y="3085494"/>
            <a:ext cx="1424022" cy="1068017"/>
          </a:xfrm>
          <a:prstGeom prst="parallelogram">
            <a:avLst>
              <a:gd name="adj" fmla="val 29040"/>
            </a:avLst>
          </a:prstGeom>
          <a:solidFill>
            <a:schemeClr val="accent5"/>
          </a:solidFill>
          <a:ln>
            <a:noFill/>
          </a:ln>
          <a:effectLst>
            <a:innerShdw dist="152400" dir="8400000">
              <a:prstClr val="black">
                <a:alpha val="38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77724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05</a:t>
            </a:r>
          </a:p>
        </p:txBody>
      </p:sp>
      <p:sp>
        <p:nvSpPr>
          <p:cNvPr id="89" name="Parallelogram 88">
            <a:extLst>
              <a:ext uri="{FF2B5EF4-FFF2-40B4-BE49-F238E27FC236}">
                <a16:creationId xmlns:a16="http://schemas.microsoft.com/office/drawing/2014/main" xmlns="" id="{121707E2-D42C-483B-8EFB-515C578F214B}"/>
              </a:ext>
            </a:extLst>
          </p:cNvPr>
          <p:cNvSpPr/>
          <p:nvPr/>
        </p:nvSpPr>
        <p:spPr>
          <a:xfrm flipH="1">
            <a:off x="6694570" y="4546541"/>
            <a:ext cx="1424022" cy="1068017"/>
          </a:xfrm>
          <a:prstGeom prst="parallelogram">
            <a:avLst>
              <a:gd name="adj" fmla="val 29040"/>
            </a:avLst>
          </a:prstGeom>
          <a:solidFill>
            <a:schemeClr val="accent6"/>
          </a:solidFill>
          <a:ln>
            <a:noFill/>
          </a:ln>
          <a:effectLst>
            <a:innerShdw dist="152400" dir="8400000">
              <a:prstClr val="black">
                <a:alpha val="38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77724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06</a:t>
            </a:r>
          </a:p>
        </p:txBody>
      </p:sp>
      <p:sp>
        <p:nvSpPr>
          <p:cNvPr id="29" name="Rectangle 28"/>
          <p:cNvSpPr/>
          <p:nvPr/>
        </p:nvSpPr>
        <p:spPr>
          <a:xfrm>
            <a:off x="1406532" y="235116"/>
            <a:ext cx="877804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NỘI DUNG BÀI THUYẾT TRÌNH</a:t>
            </a:r>
            <a:endParaRPr lang="en-U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62222" y="1867688"/>
            <a:ext cx="28845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 smtClean="0">
                <a:ln w="0"/>
                <a:solidFill>
                  <a:srgbClr val="7030A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Giới</a:t>
            </a:r>
            <a:r>
              <a:rPr lang="en-US" sz="2400" b="1" dirty="0" smtClean="0">
                <a:ln w="0"/>
                <a:solidFill>
                  <a:srgbClr val="7030A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 smtClean="0">
                <a:ln w="0"/>
                <a:solidFill>
                  <a:srgbClr val="7030A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thiệu</a:t>
            </a:r>
            <a:r>
              <a:rPr lang="en-US" sz="2400" b="1" dirty="0" smtClean="0">
                <a:ln w="0"/>
                <a:solidFill>
                  <a:srgbClr val="7030A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 smtClean="0">
                <a:ln w="0"/>
                <a:solidFill>
                  <a:srgbClr val="7030A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đề</a:t>
            </a:r>
            <a:r>
              <a:rPr lang="en-US" sz="2400" b="1" dirty="0" smtClean="0">
                <a:ln w="0"/>
                <a:solidFill>
                  <a:srgbClr val="7030A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 smtClean="0">
                <a:ln w="0"/>
                <a:solidFill>
                  <a:srgbClr val="7030A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tài</a:t>
            </a:r>
            <a:endParaRPr lang="en-US" sz="2400" b="1" dirty="0">
              <a:ln w="0"/>
              <a:solidFill>
                <a:srgbClr val="7030A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379787" y="3372911"/>
            <a:ext cx="28845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 smtClean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Thiết</a:t>
            </a:r>
            <a:r>
              <a:rPr lang="en-US" sz="2400" b="1" dirty="0" smtClean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 smtClean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kế</a:t>
            </a:r>
            <a:r>
              <a:rPr lang="en-US" sz="2400" b="1" dirty="0" smtClean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 smtClean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giao</a:t>
            </a:r>
            <a:r>
              <a:rPr lang="en-US" sz="2400" b="1" dirty="0" smtClean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 smtClean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diện</a:t>
            </a:r>
            <a:endParaRPr lang="en-US" sz="2400" b="1" dirty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2379786" y="4849716"/>
            <a:ext cx="36813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 smtClean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Thiết</a:t>
            </a:r>
            <a:r>
              <a:rPr lang="en-US" sz="2400" b="1" dirty="0" smtClean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 smtClean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kế</a:t>
            </a:r>
            <a:r>
              <a:rPr lang="en-US" sz="2400" b="1" dirty="0" smtClean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 smtClean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dữ</a:t>
            </a:r>
            <a:r>
              <a:rPr lang="en-US" sz="2400" b="1" dirty="0" smtClean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 smtClean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liệu</a:t>
            </a:r>
            <a:r>
              <a:rPr lang="en-US" sz="2400" b="1" dirty="0" smtClean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 smtClean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đầu</a:t>
            </a:r>
            <a:r>
              <a:rPr lang="en-US" sz="2400" b="1" dirty="0" smtClean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 smtClean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vào</a:t>
            </a:r>
            <a:endParaRPr lang="en-US" sz="2400" b="1" dirty="0">
              <a:ln w="0"/>
              <a:solidFill>
                <a:schemeClr val="accent6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8417345" y="1867687"/>
            <a:ext cx="32739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 smtClean="0">
                <a:ln w="0"/>
                <a:solidFill>
                  <a:schemeClr val="accent2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Thiết</a:t>
            </a:r>
            <a:r>
              <a:rPr lang="en-US" sz="2400" b="1" dirty="0" smtClean="0">
                <a:ln w="0"/>
                <a:solidFill>
                  <a:schemeClr val="accent2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 smtClean="0">
                <a:ln w="0"/>
                <a:solidFill>
                  <a:schemeClr val="accent2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kế</a:t>
            </a:r>
            <a:r>
              <a:rPr lang="en-US" sz="2400" b="1" dirty="0" smtClean="0">
                <a:ln w="0"/>
                <a:solidFill>
                  <a:schemeClr val="accent2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di </a:t>
            </a:r>
            <a:r>
              <a:rPr lang="en-US" sz="2400" b="1" dirty="0" err="1" smtClean="0">
                <a:ln w="0"/>
                <a:solidFill>
                  <a:schemeClr val="accent2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chuyển</a:t>
            </a:r>
            <a:r>
              <a:rPr lang="en-US" sz="2400" b="1" dirty="0" smtClean="0">
                <a:ln w="0"/>
                <a:solidFill>
                  <a:schemeClr val="accent2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 smtClean="0">
                <a:ln w="0"/>
                <a:solidFill>
                  <a:schemeClr val="accent2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mô</a:t>
            </a:r>
            <a:r>
              <a:rPr lang="en-US" sz="2400" b="1" dirty="0" smtClean="0">
                <a:ln w="0"/>
                <a:solidFill>
                  <a:schemeClr val="accent2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 smtClean="0">
                <a:ln w="0"/>
                <a:solidFill>
                  <a:schemeClr val="accent2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phỏng</a:t>
            </a:r>
            <a:r>
              <a:rPr lang="en-US" sz="2400" b="1" dirty="0" smtClean="0">
                <a:ln w="0"/>
                <a:solidFill>
                  <a:schemeClr val="accent2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 smtClean="0">
                <a:ln w="0"/>
                <a:solidFill>
                  <a:schemeClr val="accent2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thuật</a:t>
            </a:r>
            <a:r>
              <a:rPr lang="en-US" sz="2400" b="1" dirty="0" smtClean="0">
                <a:ln w="0"/>
                <a:solidFill>
                  <a:schemeClr val="accent2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 smtClean="0">
                <a:ln w="0"/>
                <a:solidFill>
                  <a:schemeClr val="accent2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toán</a:t>
            </a:r>
            <a:endParaRPr lang="en-US" sz="2400" b="1" dirty="0">
              <a:ln w="0"/>
              <a:solidFill>
                <a:schemeClr val="accent2">
                  <a:lumMod val="75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8417345" y="3315908"/>
            <a:ext cx="32739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n w="0"/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Demo 5 </a:t>
            </a:r>
            <a:r>
              <a:rPr lang="en-US" sz="2400" b="1" dirty="0" err="1" smtClean="0">
                <a:ln w="0"/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thuật</a:t>
            </a:r>
            <a:r>
              <a:rPr lang="en-US" sz="2400" b="1" dirty="0" smtClean="0">
                <a:ln w="0"/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 smtClean="0">
                <a:ln w="0"/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toán</a:t>
            </a:r>
            <a:r>
              <a:rPr lang="en-US" sz="2400" b="1" dirty="0" smtClean="0">
                <a:ln w="0"/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 smtClean="0">
                <a:ln w="0"/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sắp</a:t>
            </a:r>
            <a:r>
              <a:rPr lang="en-US" sz="2400" b="1" dirty="0" smtClean="0">
                <a:ln w="0"/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 smtClean="0">
                <a:ln w="0"/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xếp</a:t>
            </a:r>
            <a:endParaRPr lang="en-US" sz="2400" b="1" dirty="0">
              <a:ln w="0"/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8417345" y="4849716"/>
            <a:ext cx="28845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 smtClean="0">
                <a:ln w="0"/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Kết</a:t>
            </a:r>
            <a:r>
              <a:rPr lang="en-US" sz="2400" b="1" dirty="0" smtClean="0">
                <a:ln w="0"/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 smtClean="0">
                <a:ln w="0"/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luận</a:t>
            </a:r>
            <a:endParaRPr lang="en-US" sz="2400" b="1" dirty="0">
              <a:ln w="0"/>
              <a:solidFill>
                <a:schemeClr val="accent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3731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 animBg="1"/>
      <p:bldP spid="3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90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19398" y="1922307"/>
            <a:ext cx="349807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Bubble sort</a:t>
            </a:r>
            <a:endParaRPr lang="en-US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722" y="256250"/>
            <a:ext cx="2151427" cy="140980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9690" y="491626"/>
            <a:ext cx="4914900" cy="320992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0165" y="3701551"/>
            <a:ext cx="4924425" cy="261937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36515" y="3662117"/>
            <a:ext cx="5113841" cy="849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200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0" y="2668863"/>
            <a:ext cx="343076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Interchange sort</a:t>
            </a:r>
            <a:endParaRPr lang="en-US" sz="3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670" y="517507"/>
            <a:ext cx="2151427" cy="140980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1059" y="271217"/>
            <a:ext cx="5562600" cy="33909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1059" y="3662117"/>
            <a:ext cx="5553075" cy="1828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3662117"/>
            <a:ext cx="5217872" cy="934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693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09006" y="3044278"/>
            <a:ext cx="40233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Arial" panose="020B0604020202020204" pitchFamily="34" charset="0"/>
                <a:cs typeface="Arial" panose="020B0604020202020204" pitchFamily="34" charset="0"/>
              </a:rPr>
              <a:t>Selection sort</a:t>
            </a:r>
            <a:endParaRPr lang="en-US" sz="4400" b="1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4972" y="909393"/>
            <a:ext cx="2151427" cy="140980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8778" y="135651"/>
            <a:ext cx="5657850" cy="36099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68778" y="3745626"/>
            <a:ext cx="5657850" cy="3048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3938844"/>
            <a:ext cx="5113841" cy="849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304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46985" y="2701613"/>
            <a:ext cx="460895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7030A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Insertion sort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rgbClr val="7030A0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9531" y="909393"/>
            <a:ext cx="2146868" cy="140980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0"/>
            <a:ext cx="5686697" cy="329578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5999" y="3295786"/>
            <a:ext cx="5686697" cy="292621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5998" y="6204449"/>
            <a:ext cx="5686698" cy="65355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3782433"/>
            <a:ext cx="5113841" cy="849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539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9531" y="909393"/>
            <a:ext cx="2146868" cy="140980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65487" y="2766928"/>
            <a:ext cx="311495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Quick sort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rgbClr val="FFFF00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2546" y="0"/>
            <a:ext cx="5467350" cy="48291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2546" y="4829175"/>
            <a:ext cx="5457825" cy="12096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3826576"/>
            <a:ext cx="5113841" cy="849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489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-37674"/>
            <a:ext cx="12191999" cy="6858000"/>
          </a:xfrm>
          <a:prstGeom prst="rect">
            <a:avLst/>
          </a:prstGeom>
        </p:spPr>
      </p:pic>
      <p:sp>
        <p:nvSpPr>
          <p:cNvPr id="3" name="Parallelogram 2">
            <a:extLst>
              <a:ext uri="{FF2B5EF4-FFF2-40B4-BE49-F238E27FC236}">
                <a16:creationId xmlns:a16="http://schemas.microsoft.com/office/drawing/2014/main" xmlns="" id="{5ADA7FB9-7CF6-41EA-9FD2-29D2584F3ACE}"/>
              </a:ext>
            </a:extLst>
          </p:cNvPr>
          <p:cNvSpPr/>
          <p:nvPr/>
        </p:nvSpPr>
        <p:spPr>
          <a:xfrm flipH="1">
            <a:off x="838200" y="1624446"/>
            <a:ext cx="1424022" cy="1068017"/>
          </a:xfrm>
          <a:prstGeom prst="parallelogram">
            <a:avLst>
              <a:gd name="adj" fmla="val 29040"/>
            </a:avLst>
          </a:prstGeom>
          <a:solidFill>
            <a:schemeClr val="tx2"/>
          </a:solidFill>
          <a:ln>
            <a:noFill/>
          </a:ln>
          <a:effectLst>
            <a:innerShdw dist="152400" dir="8400000">
              <a:prstClr val="black">
                <a:alpha val="38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77240" rtlCol="0" anchor="b" anchorCtr="0"/>
          <a:lstStyle/>
          <a:p>
            <a:r>
              <a:rPr lang="en-US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</a:t>
            </a:r>
          </a:p>
        </p:txBody>
      </p:sp>
      <p:sp>
        <p:nvSpPr>
          <p:cNvPr id="34" name="Parallelogram 33">
            <a:extLst>
              <a:ext uri="{FF2B5EF4-FFF2-40B4-BE49-F238E27FC236}">
                <a16:creationId xmlns:a16="http://schemas.microsoft.com/office/drawing/2014/main" xmlns="" id="{E99177C3-C52B-454D-9B57-9A4C41216AAD}"/>
              </a:ext>
            </a:extLst>
          </p:cNvPr>
          <p:cNvSpPr/>
          <p:nvPr/>
        </p:nvSpPr>
        <p:spPr>
          <a:xfrm flipH="1">
            <a:off x="838200" y="3085494"/>
            <a:ext cx="1424022" cy="1068017"/>
          </a:xfrm>
          <a:prstGeom prst="parallelogram">
            <a:avLst>
              <a:gd name="adj" fmla="val 29040"/>
            </a:avLst>
          </a:prstGeom>
          <a:solidFill>
            <a:schemeClr val="accent2"/>
          </a:solidFill>
          <a:ln>
            <a:noFill/>
          </a:ln>
          <a:effectLst>
            <a:innerShdw dist="152400" dir="8400000">
              <a:prstClr val="black">
                <a:alpha val="38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77724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</a:t>
            </a:r>
          </a:p>
        </p:txBody>
      </p:sp>
      <p:sp>
        <p:nvSpPr>
          <p:cNvPr id="35" name="Parallelogram 34">
            <a:extLst>
              <a:ext uri="{FF2B5EF4-FFF2-40B4-BE49-F238E27FC236}">
                <a16:creationId xmlns:a16="http://schemas.microsoft.com/office/drawing/2014/main" xmlns="" id="{7D24D740-C9E8-45B8-AD80-7A318435A5C0}"/>
              </a:ext>
            </a:extLst>
          </p:cNvPr>
          <p:cNvSpPr/>
          <p:nvPr/>
        </p:nvSpPr>
        <p:spPr>
          <a:xfrm flipH="1">
            <a:off x="838200" y="4546541"/>
            <a:ext cx="1424022" cy="1068017"/>
          </a:xfrm>
          <a:prstGeom prst="parallelogram">
            <a:avLst>
              <a:gd name="adj" fmla="val 29040"/>
            </a:avLst>
          </a:prstGeom>
          <a:solidFill>
            <a:schemeClr val="accent3"/>
          </a:solidFill>
          <a:ln>
            <a:noFill/>
          </a:ln>
          <a:effectLst>
            <a:innerShdw dist="152400" dir="8400000">
              <a:prstClr val="black">
                <a:alpha val="38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77724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</a:t>
            </a:r>
          </a:p>
        </p:txBody>
      </p:sp>
      <p:sp>
        <p:nvSpPr>
          <p:cNvPr id="87" name="Parallelogram 86">
            <a:extLst>
              <a:ext uri="{FF2B5EF4-FFF2-40B4-BE49-F238E27FC236}">
                <a16:creationId xmlns:a16="http://schemas.microsoft.com/office/drawing/2014/main" xmlns="" id="{1C65F147-9E55-4CA5-B43B-7E6FBEC9F510}"/>
              </a:ext>
            </a:extLst>
          </p:cNvPr>
          <p:cNvSpPr/>
          <p:nvPr/>
        </p:nvSpPr>
        <p:spPr>
          <a:xfrm flipH="1">
            <a:off x="6694570" y="1624446"/>
            <a:ext cx="1424022" cy="1068017"/>
          </a:xfrm>
          <a:prstGeom prst="parallelogram">
            <a:avLst>
              <a:gd name="adj" fmla="val 29040"/>
            </a:avLst>
          </a:prstGeom>
          <a:solidFill>
            <a:schemeClr val="accent4"/>
          </a:solidFill>
          <a:ln>
            <a:noFill/>
          </a:ln>
          <a:effectLst>
            <a:innerShdw dist="152400" dir="8400000">
              <a:prstClr val="black">
                <a:alpha val="38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77724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5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04</a:t>
            </a:r>
          </a:p>
        </p:txBody>
      </p:sp>
      <p:sp>
        <p:nvSpPr>
          <p:cNvPr id="88" name="Parallelogram 87">
            <a:extLst>
              <a:ext uri="{FF2B5EF4-FFF2-40B4-BE49-F238E27FC236}">
                <a16:creationId xmlns:a16="http://schemas.microsoft.com/office/drawing/2014/main" xmlns="" id="{F8D0EA40-4E4C-4874-9902-67055D02673E}"/>
              </a:ext>
            </a:extLst>
          </p:cNvPr>
          <p:cNvSpPr/>
          <p:nvPr/>
        </p:nvSpPr>
        <p:spPr>
          <a:xfrm flipH="1">
            <a:off x="6694570" y="3085494"/>
            <a:ext cx="1424022" cy="1068017"/>
          </a:xfrm>
          <a:prstGeom prst="parallelogram">
            <a:avLst>
              <a:gd name="adj" fmla="val 29040"/>
            </a:avLst>
          </a:prstGeom>
          <a:solidFill>
            <a:schemeClr val="accent5"/>
          </a:solidFill>
          <a:ln>
            <a:noFill/>
          </a:ln>
          <a:effectLst>
            <a:innerShdw dist="152400" dir="8400000">
              <a:prstClr val="black">
                <a:alpha val="38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77724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05</a:t>
            </a:r>
          </a:p>
        </p:txBody>
      </p:sp>
      <p:sp>
        <p:nvSpPr>
          <p:cNvPr id="89" name="Parallelogram 88">
            <a:extLst>
              <a:ext uri="{FF2B5EF4-FFF2-40B4-BE49-F238E27FC236}">
                <a16:creationId xmlns:a16="http://schemas.microsoft.com/office/drawing/2014/main" xmlns="" id="{121707E2-D42C-483B-8EFB-515C578F214B}"/>
              </a:ext>
            </a:extLst>
          </p:cNvPr>
          <p:cNvSpPr/>
          <p:nvPr/>
        </p:nvSpPr>
        <p:spPr>
          <a:xfrm flipH="1">
            <a:off x="6694570" y="4546541"/>
            <a:ext cx="1424022" cy="1068017"/>
          </a:xfrm>
          <a:prstGeom prst="parallelogram">
            <a:avLst>
              <a:gd name="adj" fmla="val 29040"/>
            </a:avLst>
          </a:prstGeom>
          <a:solidFill>
            <a:schemeClr val="accent6"/>
          </a:solidFill>
          <a:ln>
            <a:noFill/>
          </a:ln>
          <a:effectLst>
            <a:innerShdw dist="152400" dir="8400000">
              <a:prstClr val="black">
                <a:alpha val="38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77724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06</a:t>
            </a:r>
          </a:p>
        </p:txBody>
      </p:sp>
      <p:sp>
        <p:nvSpPr>
          <p:cNvPr id="29" name="Rectangle 28"/>
          <p:cNvSpPr/>
          <p:nvPr/>
        </p:nvSpPr>
        <p:spPr>
          <a:xfrm>
            <a:off x="1406532" y="235116"/>
            <a:ext cx="877804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NỘI DUNG BÀI THUYẾT TRÌNH</a:t>
            </a:r>
            <a:endParaRPr lang="en-U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62222" y="1867688"/>
            <a:ext cx="28845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 smtClean="0">
                <a:ln w="0"/>
                <a:solidFill>
                  <a:srgbClr val="7030A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Giới</a:t>
            </a:r>
            <a:r>
              <a:rPr lang="en-US" sz="2400" b="1" dirty="0" smtClean="0">
                <a:ln w="0"/>
                <a:solidFill>
                  <a:srgbClr val="7030A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 smtClean="0">
                <a:ln w="0"/>
                <a:solidFill>
                  <a:srgbClr val="7030A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thiệu</a:t>
            </a:r>
            <a:r>
              <a:rPr lang="en-US" sz="2400" b="1" dirty="0" smtClean="0">
                <a:ln w="0"/>
                <a:solidFill>
                  <a:srgbClr val="7030A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 smtClean="0">
                <a:ln w="0"/>
                <a:solidFill>
                  <a:srgbClr val="7030A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đề</a:t>
            </a:r>
            <a:r>
              <a:rPr lang="en-US" sz="2400" b="1" dirty="0" smtClean="0">
                <a:ln w="0"/>
                <a:solidFill>
                  <a:srgbClr val="7030A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 smtClean="0">
                <a:ln w="0"/>
                <a:solidFill>
                  <a:srgbClr val="7030A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tài</a:t>
            </a:r>
            <a:endParaRPr lang="en-US" sz="2400" b="1" dirty="0">
              <a:ln w="0"/>
              <a:solidFill>
                <a:srgbClr val="7030A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379787" y="3372911"/>
            <a:ext cx="28845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 smtClean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Thiết</a:t>
            </a:r>
            <a:r>
              <a:rPr lang="en-US" sz="2400" b="1" dirty="0" smtClean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 smtClean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kế</a:t>
            </a:r>
            <a:r>
              <a:rPr lang="en-US" sz="2400" b="1" dirty="0" smtClean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 smtClean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giao</a:t>
            </a:r>
            <a:r>
              <a:rPr lang="en-US" sz="2400" b="1" dirty="0" smtClean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 smtClean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diện</a:t>
            </a:r>
            <a:endParaRPr lang="en-US" sz="2400" b="1" dirty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2379786" y="4849716"/>
            <a:ext cx="36813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 smtClean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Thiết</a:t>
            </a:r>
            <a:r>
              <a:rPr lang="en-US" sz="2400" b="1" dirty="0" smtClean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 smtClean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kế</a:t>
            </a:r>
            <a:r>
              <a:rPr lang="en-US" sz="2400" b="1" dirty="0" smtClean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 smtClean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dữ</a:t>
            </a:r>
            <a:r>
              <a:rPr lang="en-US" sz="2400" b="1" dirty="0" smtClean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 smtClean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liệu</a:t>
            </a:r>
            <a:r>
              <a:rPr lang="en-US" sz="2400" b="1" dirty="0" smtClean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 smtClean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đầu</a:t>
            </a:r>
            <a:r>
              <a:rPr lang="en-US" sz="2400" b="1" dirty="0" smtClean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 smtClean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vào</a:t>
            </a:r>
            <a:endParaRPr lang="en-US" sz="2400" b="1" dirty="0">
              <a:ln w="0"/>
              <a:solidFill>
                <a:schemeClr val="accent6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8417345" y="1867687"/>
            <a:ext cx="32739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 smtClean="0">
                <a:ln w="0"/>
                <a:solidFill>
                  <a:schemeClr val="accent2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Thiết</a:t>
            </a:r>
            <a:r>
              <a:rPr lang="en-US" sz="2400" b="1" dirty="0" smtClean="0">
                <a:ln w="0"/>
                <a:solidFill>
                  <a:schemeClr val="accent2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 smtClean="0">
                <a:ln w="0"/>
                <a:solidFill>
                  <a:schemeClr val="accent2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kế</a:t>
            </a:r>
            <a:r>
              <a:rPr lang="en-US" sz="2400" b="1" dirty="0" smtClean="0">
                <a:ln w="0"/>
                <a:solidFill>
                  <a:schemeClr val="accent2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di </a:t>
            </a:r>
            <a:r>
              <a:rPr lang="en-US" sz="2400" b="1" dirty="0" err="1" smtClean="0">
                <a:ln w="0"/>
                <a:solidFill>
                  <a:schemeClr val="accent2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chuyển</a:t>
            </a:r>
            <a:r>
              <a:rPr lang="en-US" sz="2400" b="1" dirty="0" smtClean="0">
                <a:ln w="0"/>
                <a:solidFill>
                  <a:schemeClr val="accent2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 smtClean="0">
                <a:ln w="0"/>
                <a:solidFill>
                  <a:schemeClr val="accent2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mô</a:t>
            </a:r>
            <a:r>
              <a:rPr lang="en-US" sz="2400" b="1" dirty="0" smtClean="0">
                <a:ln w="0"/>
                <a:solidFill>
                  <a:schemeClr val="accent2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 smtClean="0">
                <a:ln w="0"/>
                <a:solidFill>
                  <a:schemeClr val="accent2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phỏng</a:t>
            </a:r>
            <a:r>
              <a:rPr lang="en-US" sz="2400" b="1" dirty="0" smtClean="0">
                <a:ln w="0"/>
                <a:solidFill>
                  <a:schemeClr val="accent2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 smtClean="0">
                <a:ln w="0"/>
                <a:solidFill>
                  <a:schemeClr val="accent2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thuật</a:t>
            </a:r>
            <a:r>
              <a:rPr lang="en-US" sz="2400" b="1" dirty="0" smtClean="0">
                <a:ln w="0"/>
                <a:solidFill>
                  <a:schemeClr val="accent2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 smtClean="0">
                <a:ln w="0"/>
                <a:solidFill>
                  <a:schemeClr val="accent2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toán</a:t>
            </a:r>
            <a:endParaRPr lang="en-US" sz="2400" b="1" dirty="0">
              <a:ln w="0"/>
              <a:solidFill>
                <a:schemeClr val="accent2">
                  <a:lumMod val="75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8417345" y="3315908"/>
            <a:ext cx="32739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n w="0"/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Demo 5 </a:t>
            </a:r>
            <a:r>
              <a:rPr lang="en-US" sz="2400" b="1" dirty="0" err="1" smtClean="0">
                <a:ln w="0"/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thuật</a:t>
            </a:r>
            <a:r>
              <a:rPr lang="en-US" sz="2400" b="1" dirty="0" smtClean="0">
                <a:ln w="0"/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 smtClean="0">
                <a:ln w="0"/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toán</a:t>
            </a:r>
            <a:r>
              <a:rPr lang="en-US" sz="2400" b="1" dirty="0" smtClean="0">
                <a:ln w="0"/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 smtClean="0">
                <a:ln w="0"/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sắp</a:t>
            </a:r>
            <a:r>
              <a:rPr lang="en-US" sz="2400" b="1" dirty="0" smtClean="0">
                <a:ln w="0"/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 smtClean="0">
                <a:ln w="0"/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xếp</a:t>
            </a:r>
            <a:endParaRPr lang="en-US" sz="2400" b="1" dirty="0">
              <a:ln w="0"/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8417345" y="4849716"/>
            <a:ext cx="28845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 smtClean="0">
                <a:ln w="0"/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Kết</a:t>
            </a:r>
            <a:r>
              <a:rPr lang="en-US" sz="2400" b="1" dirty="0" smtClean="0">
                <a:ln w="0"/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 smtClean="0">
                <a:ln w="0"/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luận</a:t>
            </a:r>
            <a:endParaRPr lang="en-US" sz="2400" b="1" dirty="0">
              <a:ln w="0"/>
              <a:solidFill>
                <a:schemeClr val="accent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0985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2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" grpId="0" animBg="1"/>
      <p:bldP spid="40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Kết quả hình ảnh cho kết quả đạt đượ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7891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Kết quả hình ảnh cho khó khă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8437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818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91440"/>
            <a:ext cx="12192000" cy="6949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690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467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-37674"/>
            <a:ext cx="12191999" cy="6858000"/>
          </a:xfrm>
          <a:prstGeom prst="rect">
            <a:avLst/>
          </a:prstGeom>
        </p:spPr>
      </p:pic>
      <p:sp>
        <p:nvSpPr>
          <p:cNvPr id="3" name="Parallelogram 2">
            <a:extLst>
              <a:ext uri="{FF2B5EF4-FFF2-40B4-BE49-F238E27FC236}">
                <a16:creationId xmlns:a16="http://schemas.microsoft.com/office/drawing/2014/main" xmlns="" id="{5ADA7FB9-7CF6-41EA-9FD2-29D2584F3ACE}"/>
              </a:ext>
            </a:extLst>
          </p:cNvPr>
          <p:cNvSpPr/>
          <p:nvPr/>
        </p:nvSpPr>
        <p:spPr>
          <a:xfrm flipH="1">
            <a:off x="838200" y="1624446"/>
            <a:ext cx="1424022" cy="1068017"/>
          </a:xfrm>
          <a:prstGeom prst="parallelogram">
            <a:avLst>
              <a:gd name="adj" fmla="val 29040"/>
            </a:avLst>
          </a:prstGeom>
          <a:solidFill>
            <a:schemeClr val="tx2"/>
          </a:solidFill>
          <a:ln>
            <a:noFill/>
          </a:ln>
          <a:effectLst>
            <a:innerShdw dist="152400" dir="8400000">
              <a:prstClr val="black">
                <a:alpha val="38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77240" rtlCol="0" anchor="b" anchorCtr="0"/>
          <a:lstStyle/>
          <a:p>
            <a:r>
              <a:rPr lang="en-US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</a:t>
            </a:r>
          </a:p>
        </p:txBody>
      </p:sp>
      <p:sp>
        <p:nvSpPr>
          <p:cNvPr id="34" name="Parallelogram 33">
            <a:extLst>
              <a:ext uri="{FF2B5EF4-FFF2-40B4-BE49-F238E27FC236}">
                <a16:creationId xmlns:a16="http://schemas.microsoft.com/office/drawing/2014/main" xmlns="" id="{E99177C3-C52B-454D-9B57-9A4C41216AAD}"/>
              </a:ext>
            </a:extLst>
          </p:cNvPr>
          <p:cNvSpPr/>
          <p:nvPr/>
        </p:nvSpPr>
        <p:spPr>
          <a:xfrm flipH="1">
            <a:off x="838200" y="3085494"/>
            <a:ext cx="1424022" cy="1068017"/>
          </a:xfrm>
          <a:prstGeom prst="parallelogram">
            <a:avLst>
              <a:gd name="adj" fmla="val 29040"/>
            </a:avLst>
          </a:prstGeom>
          <a:solidFill>
            <a:schemeClr val="accent2"/>
          </a:solidFill>
          <a:ln>
            <a:noFill/>
          </a:ln>
          <a:effectLst>
            <a:innerShdw dist="152400" dir="8400000">
              <a:prstClr val="black">
                <a:alpha val="38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77724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</a:t>
            </a:r>
          </a:p>
        </p:txBody>
      </p:sp>
      <p:sp>
        <p:nvSpPr>
          <p:cNvPr id="35" name="Parallelogram 34">
            <a:extLst>
              <a:ext uri="{FF2B5EF4-FFF2-40B4-BE49-F238E27FC236}">
                <a16:creationId xmlns:a16="http://schemas.microsoft.com/office/drawing/2014/main" xmlns="" id="{7D24D740-C9E8-45B8-AD80-7A318435A5C0}"/>
              </a:ext>
            </a:extLst>
          </p:cNvPr>
          <p:cNvSpPr/>
          <p:nvPr/>
        </p:nvSpPr>
        <p:spPr>
          <a:xfrm flipH="1">
            <a:off x="838200" y="4546541"/>
            <a:ext cx="1424022" cy="1068017"/>
          </a:xfrm>
          <a:prstGeom prst="parallelogram">
            <a:avLst>
              <a:gd name="adj" fmla="val 29040"/>
            </a:avLst>
          </a:prstGeom>
          <a:solidFill>
            <a:schemeClr val="accent3"/>
          </a:solidFill>
          <a:ln>
            <a:noFill/>
          </a:ln>
          <a:effectLst>
            <a:innerShdw dist="152400" dir="8400000">
              <a:prstClr val="black">
                <a:alpha val="38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77724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</a:t>
            </a:r>
          </a:p>
        </p:txBody>
      </p:sp>
      <p:sp>
        <p:nvSpPr>
          <p:cNvPr id="87" name="Parallelogram 86">
            <a:extLst>
              <a:ext uri="{FF2B5EF4-FFF2-40B4-BE49-F238E27FC236}">
                <a16:creationId xmlns:a16="http://schemas.microsoft.com/office/drawing/2014/main" xmlns="" id="{1C65F147-9E55-4CA5-B43B-7E6FBEC9F510}"/>
              </a:ext>
            </a:extLst>
          </p:cNvPr>
          <p:cNvSpPr/>
          <p:nvPr/>
        </p:nvSpPr>
        <p:spPr>
          <a:xfrm flipH="1">
            <a:off x="6694570" y="1624446"/>
            <a:ext cx="1424022" cy="1068017"/>
          </a:xfrm>
          <a:prstGeom prst="parallelogram">
            <a:avLst>
              <a:gd name="adj" fmla="val 29040"/>
            </a:avLst>
          </a:prstGeom>
          <a:solidFill>
            <a:schemeClr val="accent4"/>
          </a:solidFill>
          <a:ln>
            <a:noFill/>
          </a:ln>
          <a:effectLst>
            <a:innerShdw dist="152400" dir="8400000">
              <a:prstClr val="black">
                <a:alpha val="38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77724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5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04</a:t>
            </a:r>
          </a:p>
        </p:txBody>
      </p:sp>
      <p:sp>
        <p:nvSpPr>
          <p:cNvPr id="88" name="Parallelogram 87">
            <a:extLst>
              <a:ext uri="{FF2B5EF4-FFF2-40B4-BE49-F238E27FC236}">
                <a16:creationId xmlns:a16="http://schemas.microsoft.com/office/drawing/2014/main" xmlns="" id="{F8D0EA40-4E4C-4874-9902-67055D02673E}"/>
              </a:ext>
            </a:extLst>
          </p:cNvPr>
          <p:cNvSpPr/>
          <p:nvPr/>
        </p:nvSpPr>
        <p:spPr>
          <a:xfrm flipH="1">
            <a:off x="6694570" y="3085494"/>
            <a:ext cx="1424022" cy="1068017"/>
          </a:xfrm>
          <a:prstGeom prst="parallelogram">
            <a:avLst>
              <a:gd name="adj" fmla="val 29040"/>
            </a:avLst>
          </a:prstGeom>
          <a:solidFill>
            <a:schemeClr val="accent5"/>
          </a:solidFill>
          <a:ln>
            <a:noFill/>
          </a:ln>
          <a:effectLst>
            <a:innerShdw dist="152400" dir="8400000">
              <a:prstClr val="black">
                <a:alpha val="38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77724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05</a:t>
            </a:r>
          </a:p>
        </p:txBody>
      </p:sp>
      <p:sp>
        <p:nvSpPr>
          <p:cNvPr id="89" name="Parallelogram 88">
            <a:extLst>
              <a:ext uri="{FF2B5EF4-FFF2-40B4-BE49-F238E27FC236}">
                <a16:creationId xmlns:a16="http://schemas.microsoft.com/office/drawing/2014/main" xmlns="" id="{121707E2-D42C-483B-8EFB-515C578F214B}"/>
              </a:ext>
            </a:extLst>
          </p:cNvPr>
          <p:cNvSpPr/>
          <p:nvPr/>
        </p:nvSpPr>
        <p:spPr>
          <a:xfrm flipH="1">
            <a:off x="6694570" y="4546541"/>
            <a:ext cx="1424022" cy="1068017"/>
          </a:xfrm>
          <a:prstGeom prst="parallelogram">
            <a:avLst>
              <a:gd name="adj" fmla="val 29040"/>
            </a:avLst>
          </a:prstGeom>
          <a:solidFill>
            <a:schemeClr val="accent6"/>
          </a:solidFill>
          <a:ln>
            <a:noFill/>
          </a:ln>
          <a:effectLst>
            <a:innerShdw dist="152400" dir="8400000">
              <a:prstClr val="black">
                <a:alpha val="38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77724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06</a:t>
            </a:r>
          </a:p>
        </p:txBody>
      </p:sp>
      <p:sp>
        <p:nvSpPr>
          <p:cNvPr id="29" name="Rectangle 28"/>
          <p:cNvSpPr/>
          <p:nvPr/>
        </p:nvSpPr>
        <p:spPr>
          <a:xfrm>
            <a:off x="1406532" y="235116"/>
            <a:ext cx="877804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NỘI DUNG BÀI THUYẾT TRÌNH</a:t>
            </a:r>
            <a:endParaRPr lang="en-U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62222" y="1867688"/>
            <a:ext cx="28845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 smtClean="0">
                <a:ln w="0"/>
                <a:solidFill>
                  <a:srgbClr val="7030A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Giới</a:t>
            </a:r>
            <a:r>
              <a:rPr lang="en-US" sz="2400" b="1" dirty="0" smtClean="0">
                <a:ln w="0"/>
                <a:solidFill>
                  <a:srgbClr val="7030A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 smtClean="0">
                <a:ln w="0"/>
                <a:solidFill>
                  <a:srgbClr val="7030A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thiệu</a:t>
            </a:r>
            <a:r>
              <a:rPr lang="en-US" sz="2400" b="1" dirty="0" smtClean="0">
                <a:ln w="0"/>
                <a:solidFill>
                  <a:srgbClr val="7030A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 smtClean="0">
                <a:ln w="0"/>
                <a:solidFill>
                  <a:srgbClr val="7030A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đề</a:t>
            </a:r>
            <a:r>
              <a:rPr lang="en-US" sz="2400" b="1" dirty="0" smtClean="0">
                <a:ln w="0"/>
                <a:solidFill>
                  <a:srgbClr val="7030A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 smtClean="0">
                <a:ln w="0"/>
                <a:solidFill>
                  <a:srgbClr val="7030A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tài</a:t>
            </a:r>
            <a:endParaRPr lang="en-US" sz="2400" b="1" dirty="0">
              <a:ln w="0"/>
              <a:solidFill>
                <a:srgbClr val="7030A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379787" y="3372911"/>
            <a:ext cx="28845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 smtClean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Thiết</a:t>
            </a:r>
            <a:r>
              <a:rPr lang="en-US" sz="2400" b="1" dirty="0" smtClean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 smtClean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kế</a:t>
            </a:r>
            <a:r>
              <a:rPr lang="en-US" sz="2400" b="1" dirty="0" smtClean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 smtClean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giao</a:t>
            </a:r>
            <a:r>
              <a:rPr lang="en-US" sz="2400" b="1" dirty="0" smtClean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 smtClean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diện</a:t>
            </a:r>
            <a:endParaRPr lang="en-US" sz="2400" b="1" dirty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2379786" y="4849716"/>
            <a:ext cx="36813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 smtClean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Thiết</a:t>
            </a:r>
            <a:r>
              <a:rPr lang="en-US" sz="2400" b="1" dirty="0" smtClean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 smtClean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kế</a:t>
            </a:r>
            <a:r>
              <a:rPr lang="en-US" sz="2400" b="1" dirty="0" smtClean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 smtClean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dữ</a:t>
            </a:r>
            <a:r>
              <a:rPr lang="en-US" sz="2400" b="1" dirty="0" smtClean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 smtClean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liệu</a:t>
            </a:r>
            <a:r>
              <a:rPr lang="en-US" sz="2400" b="1" dirty="0" smtClean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 smtClean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đầu</a:t>
            </a:r>
            <a:r>
              <a:rPr lang="en-US" sz="2400" b="1" dirty="0" smtClean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 smtClean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vào</a:t>
            </a:r>
            <a:endParaRPr lang="en-US" sz="2400" b="1" dirty="0">
              <a:ln w="0"/>
              <a:solidFill>
                <a:schemeClr val="accent6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8417345" y="1867687"/>
            <a:ext cx="32739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 smtClean="0">
                <a:ln w="0"/>
                <a:solidFill>
                  <a:schemeClr val="accent2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Thiết</a:t>
            </a:r>
            <a:r>
              <a:rPr lang="en-US" sz="2400" b="1" dirty="0" smtClean="0">
                <a:ln w="0"/>
                <a:solidFill>
                  <a:schemeClr val="accent2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 smtClean="0">
                <a:ln w="0"/>
                <a:solidFill>
                  <a:schemeClr val="accent2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kế</a:t>
            </a:r>
            <a:r>
              <a:rPr lang="en-US" sz="2400" b="1" dirty="0" smtClean="0">
                <a:ln w="0"/>
                <a:solidFill>
                  <a:schemeClr val="accent2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di </a:t>
            </a:r>
            <a:r>
              <a:rPr lang="en-US" sz="2400" b="1" dirty="0" err="1" smtClean="0">
                <a:ln w="0"/>
                <a:solidFill>
                  <a:schemeClr val="accent2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chuyển</a:t>
            </a:r>
            <a:r>
              <a:rPr lang="en-US" sz="2400" b="1" dirty="0" smtClean="0">
                <a:ln w="0"/>
                <a:solidFill>
                  <a:schemeClr val="accent2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 smtClean="0">
                <a:ln w="0"/>
                <a:solidFill>
                  <a:schemeClr val="accent2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mô</a:t>
            </a:r>
            <a:r>
              <a:rPr lang="en-US" sz="2400" b="1" dirty="0" smtClean="0">
                <a:ln w="0"/>
                <a:solidFill>
                  <a:schemeClr val="accent2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 smtClean="0">
                <a:ln w="0"/>
                <a:solidFill>
                  <a:schemeClr val="accent2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phỏng</a:t>
            </a:r>
            <a:r>
              <a:rPr lang="en-US" sz="2400" b="1" dirty="0" smtClean="0">
                <a:ln w="0"/>
                <a:solidFill>
                  <a:schemeClr val="accent2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 smtClean="0">
                <a:ln w="0"/>
                <a:solidFill>
                  <a:schemeClr val="accent2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thuật</a:t>
            </a:r>
            <a:r>
              <a:rPr lang="en-US" sz="2400" b="1" dirty="0" smtClean="0">
                <a:ln w="0"/>
                <a:solidFill>
                  <a:schemeClr val="accent2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 smtClean="0">
                <a:ln w="0"/>
                <a:solidFill>
                  <a:schemeClr val="accent2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toán</a:t>
            </a:r>
            <a:endParaRPr lang="en-US" sz="2400" b="1" dirty="0">
              <a:ln w="0"/>
              <a:solidFill>
                <a:schemeClr val="accent2">
                  <a:lumMod val="75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8417345" y="3315908"/>
            <a:ext cx="32739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n w="0"/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Demo 5 </a:t>
            </a:r>
            <a:r>
              <a:rPr lang="en-US" sz="2400" b="1" dirty="0" err="1" smtClean="0">
                <a:ln w="0"/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thuật</a:t>
            </a:r>
            <a:r>
              <a:rPr lang="en-US" sz="2400" b="1" dirty="0" smtClean="0">
                <a:ln w="0"/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 smtClean="0">
                <a:ln w="0"/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toán</a:t>
            </a:r>
            <a:r>
              <a:rPr lang="en-US" sz="2400" b="1" dirty="0" smtClean="0">
                <a:ln w="0"/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 smtClean="0">
                <a:ln w="0"/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sắp</a:t>
            </a:r>
            <a:r>
              <a:rPr lang="en-US" sz="2400" b="1" dirty="0" smtClean="0">
                <a:ln w="0"/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 smtClean="0">
                <a:ln w="0"/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xếp</a:t>
            </a:r>
            <a:endParaRPr lang="en-US" sz="2400" b="1" dirty="0">
              <a:ln w="0"/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8417345" y="4849716"/>
            <a:ext cx="28845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 smtClean="0">
                <a:ln w="0"/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Kết</a:t>
            </a:r>
            <a:r>
              <a:rPr lang="en-US" sz="2400" b="1" dirty="0" smtClean="0">
                <a:ln w="0"/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 smtClean="0">
                <a:ln w="0"/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luận</a:t>
            </a:r>
            <a:endParaRPr lang="en-US" sz="2400" b="1" dirty="0">
              <a:ln w="0"/>
              <a:solidFill>
                <a:schemeClr val="accent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7779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65116"/>
            <a:ext cx="12192000" cy="6854653"/>
          </a:xfrm>
          <a:prstGeom prst="rect">
            <a:avLst/>
          </a:prstGeom>
        </p:spPr>
      </p:pic>
      <p:sp>
        <p:nvSpPr>
          <p:cNvPr id="7" name="Up Arrow 6"/>
          <p:cNvSpPr/>
          <p:nvPr/>
        </p:nvSpPr>
        <p:spPr>
          <a:xfrm>
            <a:off x="180474" y="1383632"/>
            <a:ext cx="745958" cy="926431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8" name="Up Arrow 7"/>
          <p:cNvSpPr/>
          <p:nvPr/>
        </p:nvSpPr>
        <p:spPr>
          <a:xfrm>
            <a:off x="1287380" y="1383631"/>
            <a:ext cx="697832" cy="926431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9" name="Up Arrow 8"/>
          <p:cNvSpPr/>
          <p:nvPr/>
        </p:nvSpPr>
        <p:spPr>
          <a:xfrm>
            <a:off x="2285999" y="1383631"/>
            <a:ext cx="613611" cy="926431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10" name="Up Arrow 9"/>
          <p:cNvSpPr/>
          <p:nvPr/>
        </p:nvSpPr>
        <p:spPr>
          <a:xfrm>
            <a:off x="3525253" y="1383630"/>
            <a:ext cx="589547" cy="926431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1" name="Up Arrow 10"/>
          <p:cNvSpPr/>
          <p:nvPr/>
        </p:nvSpPr>
        <p:spPr>
          <a:xfrm>
            <a:off x="5329989" y="1383630"/>
            <a:ext cx="541422" cy="926431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12" name="Up Arrow 11"/>
          <p:cNvSpPr/>
          <p:nvPr/>
        </p:nvSpPr>
        <p:spPr>
          <a:xfrm>
            <a:off x="6593305" y="1383629"/>
            <a:ext cx="493295" cy="926431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3" name="Up Arrow 12"/>
          <p:cNvSpPr/>
          <p:nvPr/>
        </p:nvSpPr>
        <p:spPr>
          <a:xfrm>
            <a:off x="7858625" y="1588168"/>
            <a:ext cx="565485" cy="1094874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14" name="Up Arrow 13"/>
          <p:cNvSpPr/>
          <p:nvPr/>
        </p:nvSpPr>
        <p:spPr>
          <a:xfrm>
            <a:off x="9974179" y="938463"/>
            <a:ext cx="938463" cy="1491916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5" name="Up Arrow 14"/>
          <p:cNvSpPr/>
          <p:nvPr/>
        </p:nvSpPr>
        <p:spPr>
          <a:xfrm>
            <a:off x="7172825" y="2135605"/>
            <a:ext cx="685800" cy="1401679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16" name="Up Arrow 15"/>
          <p:cNvSpPr/>
          <p:nvPr/>
        </p:nvSpPr>
        <p:spPr>
          <a:xfrm>
            <a:off x="6178215" y="4129582"/>
            <a:ext cx="830179" cy="1515979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3" name="Up Arrow 2"/>
          <p:cNvSpPr/>
          <p:nvPr/>
        </p:nvSpPr>
        <p:spPr>
          <a:xfrm>
            <a:off x="7457600" y="2541585"/>
            <a:ext cx="802049" cy="1298895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4" name="Up Arrow 3"/>
          <p:cNvSpPr/>
          <p:nvPr/>
        </p:nvSpPr>
        <p:spPr>
          <a:xfrm>
            <a:off x="7710364" y="2814185"/>
            <a:ext cx="697546" cy="122962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8</a:t>
            </a:r>
            <a:endParaRPr lang="en-US" dirty="0"/>
          </a:p>
        </p:txBody>
      </p:sp>
      <p:sp>
        <p:nvSpPr>
          <p:cNvPr id="5" name="Up Arrow 4"/>
          <p:cNvSpPr/>
          <p:nvPr/>
        </p:nvSpPr>
        <p:spPr>
          <a:xfrm>
            <a:off x="7944850" y="3262211"/>
            <a:ext cx="749153" cy="145857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4225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6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1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6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20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6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23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9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9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2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5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8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1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7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1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8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91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1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6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105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3" grpId="0" animBg="1"/>
      <p:bldP spid="3" grpId="1" animBg="1"/>
      <p:bldP spid="4" grpId="0" animBg="1"/>
      <p:bldP spid="4" grpId="1" animBg="1"/>
      <p:bldP spid="5" grpId="0" animBg="1"/>
      <p:bldP spid="5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67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-37674"/>
            <a:ext cx="12191999" cy="6858000"/>
          </a:xfrm>
          <a:prstGeom prst="rect">
            <a:avLst/>
          </a:prstGeom>
        </p:spPr>
      </p:pic>
      <p:sp>
        <p:nvSpPr>
          <p:cNvPr id="3" name="Parallelogram 2">
            <a:extLst>
              <a:ext uri="{FF2B5EF4-FFF2-40B4-BE49-F238E27FC236}">
                <a16:creationId xmlns:a16="http://schemas.microsoft.com/office/drawing/2014/main" xmlns="" id="{5ADA7FB9-7CF6-41EA-9FD2-29D2584F3ACE}"/>
              </a:ext>
            </a:extLst>
          </p:cNvPr>
          <p:cNvSpPr/>
          <p:nvPr/>
        </p:nvSpPr>
        <p:spPr>
          <a:xfrm flipH="1">
            <a:off x="838200" y="1624446"/>
            <a:ext cx="1424022" cy="1068017"/>
          </a:xfrm>
          <a:prstGeom prst="parallelogram">
            <a:avLst>
              <a:gd name="adj" fmla="val 29040"/>
            </a:avLst>
          </a:prstGeom>
          <a:solidFill>
            <a:schemeClr val="tx2"/>
          </a:solidFill>
          <a:ln>
            <a:noFill/>
          </a:ln>
          <a:effectLst>
            <a:innerShdw dist="152400" dir="8400000">
              <a:prstClr val="black">
                <a:alpha val="38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77240" rtlCol="0" anchor="b" anchorCtr="0"/>
          <a:lstStyle/>
          <a:p>
            <a:r>
              <a:rPr lang="en-US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</a:t>
            </a:r>
          </a:p>
        </p:txBody>
      </p:sp>
      <p:sp>
        <p:nvSpPr>
          <p:cNvPr id="34" name="Parallelogram 33">
            <a:extLst>
              <a:ext uri="{FF2B5EF4-FFF2-40B4-BE49-F238E27FC236}">
                <a16:creationId xmlns:a16="http://schemas.microsoft.com/office/drawing/2014/main" xmlns="" id="{E99177C3-C52B-454D-9B57-9A4C41216AAD}"/>
              </a:ext>
            </a:extLst>
          </p:cNvPr>
          <p:cNvSpPr/>
          <p:nvPr/>
        </p:nvSpPr>
        <p:spPr>
          <a:xfrm flipH="1">
            <a:off x="838200" y="3085494"/>
            <a:ext cx="1424022" cy="1068017"/>
          </a:xfrm>
          <a:prstGeom prst="parallelogram">
            <a:avLst>
              <a:gd name="adj" fmla="val 29040"/>
            </a:avLst>
          </a:prstGeom>
          <a:solidFill>
            <a:schemeClr val="accent2"/>
          </a:solidFill>
          <a:ln>
            <a:noFill/>
          </a:ln>
          <a:effectLst>
            <a:innerShdw dist="152400" dir="8400000">
              <a:prstClr val="black">
                <a:alpha val="38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77724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</a:t>
            </a:r>
          </a:p>
        </p:txBody>
      </p:sp>
      <p:sp>
        <p:nvSpPr>
          <p:cNvPr id="35" name="Parallelogram 34">
            <a:extLst>
              <a:ext uri="{FF2B5EF4-FFF2-40B4-BE49-F238E27FC236}">
                <a16:creationId xmlns:a16="http://schemas.microsoft.com/office/drawing/2014/main" xmlns="" id="{7D24D740-C9E8-45B8-AD80-7A318435A5C0}"/>
              </a:ext>
            </a:extLst>
          </p:cNvPr>
          <p:cNvSpPr/>
          <p:nvPr/>
        </p:nvSpPr>
        <p:spPr>
          <a:xfrm flipH="1">
            <a:off x="838200" y="4546541"/>
            <a:ext cx="1424022" cy="1068017"/>
          </a:xfrm>
          <a:prstGeom prst="parallelogram">
            <a:avLst>
              <a:gd name="adj" fmla="val 29040"/>
            </a:avLst>
          </a:prstGeom>
          <a:solidFill>
            <a:schemeClr val="accent3"/>
          </a:solidFill>
          <a:ln>
            <a:noFill/>
          </a:ln>
          <a:effectLst>
            <a:innerShdw dist="152400" dir="8400000">
              <a:prstClr val="black">
                <a:alpha val="38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77724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</a:t>
            </a:r>
          </a:p>
        </p:txBody>
      </p:sp>
      <p:sp>
        <p:nvSpPr>
          <p:cNvPr id="87" name="Parallelogram 86">
            <a:extLst>
              <a:ext uri="{FF2B5EF4-FFF2-40B4-BE49-F238E27FC236}">
                <a16:creationId xmlns:a16="http://schemas.microsoft.com/office/drawing/2014/main" xmlns="" id="{1C65F147-9E55-4CA5-B43B-7E6FBEC9F510}"/>
              </a:ext>
            </a:extLst>
          </p:cNvPr>
          <p:cNvSpPr/>
          <p:nvPr/>
        </p:nvSpPr>
        <p:spPr>
          <a:xfrm flipH="1">
            <a:off x="6694570" y="1624446"/>
            <a:ext cx="1424022" cy="1068017"/>
          </a:xfrm>
          <a:prstGeom prst="parallelogram">
            <a:avLst>
              <a:gd name="adj" fmla="val 29040"/>
            </a:avLst>
          </a:prstGeom>
          <a:solidFill>
            <a:schemeClr val="accent4"/>
          </a:solidFill>
          <a:ln>
            <a:noFill/>
          </a:ln>
          <a:effectLst>
            <a:innerShdw dist="152400" dir="8400000">
              <a:prstClr val="black">
                <a:alpha val="38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77724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5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04</a:t>
            </a:r>
          </a:p>
        </p:txBody>
      </p:sp>
      <p:sp>
        <p:nvSpPr>
          <p:cNvPr id="88" name="Parallelogram 87">
            <a:extLst>
              <a:ext uri="{FF2B5EF4-FFF2-40B4-BE49-F238E27FC236}">
                <a16:creationId xmlns:a16="http://schemas.microsoft.com/office/drawing/2014/main" xmlns="" id="{F8D0EA40-4E4C-4874-9902-67055D02673E}"/>
              </a:ext>
            </a:extLst>
          </p:cNvPr>
          <p:cNvSpPr/>
          <p:nvPr/>
        </p:nvSpPr>
        <p:spPr>
          <a:xfrm flipH="1">
            <a:off x="6694570" y="3085494"/>
            <a:ext cx="1424022" cy="1068017"/>
          </a:xfrm>
          <a:prstGeom prst="parallelogram">
            <a:avLst>
              <a:gd name="adj" fmla="val 29040"/>
            </a:avLst>
          </a:prstGeom>
          <a:solidFill>
            <a:schemeClr val="accent5"/>
          </a:solidFill>
          <a:ln>
            <a:noFill/>
          </a:ln>
          <a:effectLst>
            <a:innerShdw dist="152400" dir="8400000">
              <a:prstClr val="black">
                <a:alpha val="38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77724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05</a:t>
            </a:r>
          </a:p>
        </p:txBody>
      </p:sp>
      <p:sp>
        <p:nvSpPr>
          <p:cNvPr id="89" name="Parallelogram 88">
            <a:extLst>
              <a:ext uri="{FF2B5EF4-FFF2-40B4-BE49-F238E27FC236}">
                <a16:creationId xmlns:a16="http://schemas.microsoft.com/office/drawing/2014/main" xmlns="" id="{121707E2-D42C-483B-8EFB-515C578F214B}"/>
              </a:ext>
            </a:extLst>
          </p:cNvPr>
          <p:cNvSpPr/>
          <p:nvPr/>
        </p:nvSpPr>
        <p:spPr>
          <a:xfrm flipH="1">
            <a:off x="6694570" y="4546541"/>
            <a:ext cx="1424022" cy="1068017"/>
          </a:xfrm>
          <a:prstGeom prst="parallelogram">
            <a:avLst>
              <a:gd name="adj" fmla="val 29040"/>
            </a:avLst>
          </a:prstGeom>
          <a:solidFill>
            <a:schemeClr val="accent6"/>
          </a:solidFill>
          <a:ln>
            <a:noFill/>
          </a:ln>
          <a:effectLst>
            <a:innerShdw dist="152400" dir="8400000">
              <a:prstClr val="black">
                <a:alpha val="38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77724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06</a:t>
            </a:r>
          </a:p>
        </p:txBody>
      </p:sp>
      <p:sp>
        <p:nvSpPr>
          <p:cNvPr id="29" name="Rectangle 28"/>
          <p:cNvSpPr/>
          <p:nvPr/>
        </p:nvSpPr>
        <p:spPr>
          <a:xfrm>
            <a:off x="1406532" y="235116"/>
            <a:ext cx="877804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NỘI DUNG BÀI THUYẾT TRÌNH</a:t>
            </a:r>
            <a:endParaRPr lang="en-U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62222" y="1867688"/>
            <a:ext cx="28845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 smtClean="0">
                <a:ln w="0"/>
                <a:solidFill>
                  <a:srgbClr val="7030A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Giới</a:t>
            </a:r>
            <a:r>
              <a:rPr lang="en-US" sz="2400" b="1" dirty="0" smtClean="0">
                <a:ln w="0"/>
                <a:solidFill>
                  <a:srgbClr val="7030A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 smtClean="0">
                <a:ln w="0"/>
                <a:solidFill>
                  <a:srgbClr val="7030A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thiệu</a:t>
            </a:r>
            <a:r>
              <a:rPr lang="en-US" sz="2400" b="1" dirty="0" smtClean="0">
                <a:ln w="0"/>
                <a:solidFill>
                  <a:srgbClr val="7030A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 smtClean="0">
                <a:ln w="0"/>
                <a:solidFill>
                  <a:srgbClr val="7030A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đề</a:t>
            </a:r>
            <a:r>
              <a:rPr lang="en-US" sz="2400" b="1" dirty="0" smtClean="0">
                <a:ln w="0"/>
                <a:solidFill>
                  <a:srgbClr val="7030A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 smtClean="0">
                <a:ln w="0"/>
                <a:solidFill>
                  <a:srgbClr val="7030A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tài</a:t>
            </a:r>
            <a:endParaRPr lang="en-US" sz="2400" b="1" dirty="0">
              <a:ln w="0"/>
              <a:solidFill>
                <a:srgbClr val="7030A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379787" y="3372911"/>
            <a:ext cx="28845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 smtClean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Thiết</a:t>
            </a:r>
            <a:r>
              <a:rPr lang="en-US" sz="2400" b="1" dirty="0" smtClean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 smtClean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kế</a:t>
            </a:r>
            <a:r>
              <a:rPr lang="en-US" sz="2400" b="1" dirty="0" smtClean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 smtClean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giao</a:t>
            </a:r>
            <a:r>
              <a:rPr lang="en-US" sz="2400" b="1" dirty="0" smtClean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 smtClean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diện</a:t>
            </a:r>
            <a:endParaRPr lang="en-US" sz="2400" b="1" dirty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2379786" y="4849716"/>
            <a:ext cx="36813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 smtClean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Thiết</a:t>
            </a:r>
            <a:r>
              <a:rPr lang="en-US" sz="2400" b="1" dirty="0" smtClean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 smtClean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kế</a:t>
            </a:r>
            <a:r>
              <a:rPr lang="en-US" sz="2400" b="1" dirty="0" smtClean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 smtClean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dữ</a:t>
            </a:r>
            <a:r>
              <a:rPr lang="en-US" sz="2400" b="1" dirty="0" smtClean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 smtClean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liệu</a:t>
            </a:r>
            <a:r>
              <a:rPr lang="en-US" sz="2400" b="1" dirty="0" smtClean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 smtClean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đầu</a:t>
            </a:r>
            <a:r>
              <a:rPr lang="en-US" sz="2400" b="1" dirty="0" smtClean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 smtClean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vào</a:t>
            </a:r>
            <a:endParaRPr lang="en-US" sz="2400" b="1" dirty="0">
              <a:ln w="0"/>
              <a:solidFill>
                <a:schemeClr val="accent6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8417345" y="1867687"/>
            <a:ext cx="32739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 smtClean="0">
                <a:ln w="0"/>
                <a:solidFill>
                  <a:schemeClr val="accent2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Thiết</a:t>
            </a:r>
            <a:r>
              <a:rPr lang="en-US" sz="2400" b="1" dirty="0" smtClean="0">
                <a:ln w="0"/>
                <a:solidFill>
                  <a:schemeClr val="accent2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 smtClean="0">
                <a:ln w="0"/>
                <a:solidFill>
                  <a:schemeClr val="accent2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kế</a:t>
            </a:r>
            <a:r>
              <a:rPr lang="en-US" sz="2400" b="1" dirty="0" smtClean="0">
                <a:ln w="0"/>
                <a:solidFill>
                  <a:schemeClr val="accent2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di </a:t>
            </a:r>
            <a:r>
              <a:rPr lang="en-US" sz="2400" b="1" dirty="0" err="1" smtClean="0">
                <a:ln w="0"/>
                <a:solidFill>
                  <a:schemeClr val="accent2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chuyển</a:t>
            </a:r>
            <a:r>
              <a:rPr lang="en-US" sz="2400" b="1" dirty="0" smtClean="0">
                <a:ln w="0"/>
                <a:solidFill>
                  <a:schemeClr val="accent2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 smtClean="0">
                <a:ln w="0"/>
                <a:solidFill>
                  <a:schemeClr val="accent2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mô</a:t>
            </a:r>
            <a:r>
              <a:rPr lang="en-US" sz="2400" b="1" dirty="0" smtClean="0">
                <a:ln w="0"/>
                <a:solidFill>
                  <a:schemeClr val="accent2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 smtClean="0">
                <a:ln w="0"/>
                <a:solidFill>
                  <a:schemeClr val="accent2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phỏng</a:t>
            </a:r>
            <a:r>
              <a:rPr lang="en-US" sz="2400" b="1" dirty="0" smtClean="0">
                <a:ln w="0"/>
                <a:solidFill>
                  <a:schemeClr val="accent2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 smtClean="0">
                <a:ln w="0"/>
                <a:solidFill>
                  <a:schemeClr val="accent2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thuật</a:t>
            </a:r>
            <a:r>
              <a:rPr lang="en-US" sz="2400" b="1" dirty="0" smtClean="0">
                <a:ln w="0"/>
                <a:solidFill>
                  <a:schemeClr val="accent2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 smtClean="0">
                <a:ln w="0"/>
                <a:solidFill>
                  <a:schemeClr val="accent2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toán</a:t>
            </a:r>
            <a:endParaRPr lang="en-US" sz="2400" b="1" dirty="0">
              <a:ln w="0"/>
              <a:solidFill>
                <a:schemeClr val="accent2">
                  <a:lumMod val="75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8417345" y="3315908"/>
            <a:ext cx="32739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n w="0"/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Demo 5 </a:t>
            </a:r>
            <a:r>
              <a:rPr lang="en-US" sz="2400" b="1" dirty="0" err="1" smtClean="0">
                <a:ln w="0"/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thuật</a:t>
            </a:r>
            <a:r>
              <a:rPr lang="en-US" sz="2400" b="1" dirty="0" smtClean="0">
                <a:ln w="0"/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 smtClean="0">
                <a:ln w="0"/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toán</a:t>
            </a:r>
            <a:r>
              <a:rPr lang="en-US" sz="2400" b="1" dirty="0" smtClean="0">
                <a:ln w="0"/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 smtClean="0">
                <a:ln w="0"/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sắp</a:t>
            </a:r>
            <a:r>
              <a:rPr lang="en-US" sz="2400" b="1" dirty="0" smtClean="0">
                <a:ln w="0"/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 smtClean="0">
                <a:ln w="0"/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xếp</a:t>
            </a:r>
            <a:endParaRPr lang="en-US" sz="2400" b="1" dirty="0">
              <a:ln w="0"/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8417345" y="4849716"/>
            <a:ext cx="28845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 smtClean="0">
                <a:ln w="0"/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Kết</a:t>
            </a:r>
            <a:r>
              <a:rPr lang="en-US" sz="2400" b="1" dirty="0" smtClean="0">
                <a:ln w="0"/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 smtClean="0">
                <a:ln w="0"/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luận</a:t>
            </a:r>
            <a:endParaRPr lang="en-US" sz="2400" b="1" dirty="0">
              <a:ln w="0"/>
              <a:solidFill>
                <a:schemeClr val="accent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5545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5" name="Up Arrow 4"/>
          <p:cNvSpPr/>
          <p:nvPr/>
        </p:nvSpPr>
        <p:spPr>
          <a:xfrm>
            <a:off x="1143000" y="1275347"/>
            <a:ext cx="794084" cy="1191126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00446" y="2952206"/>
            <a:ext cx="2834640" cy="2063931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Nhập</a:t>
            </a:r>
            <a:r>
              <a:rPr lang="en-US" sz="36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b="1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số</a:t>
            </a:r>
            <a:r>
              <a:rPr lang="en-US" sz="36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ô </a:t>
            </a:r>
            <a:r>
              <a:rPr lang="en-US" sz="3600" b="1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cần</a:t>
            </a:r>
            <a:r>
              <a:rPr lang="en-US" sz="36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b="1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sắp</a:t>
            </a:r>
            <a:r>
              <a:rPr lang="en-US" sz="36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b="1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xếp</a:t>
            </a:r>
            <a:endParaRPr lang="en-US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7415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7" grpId="0" animBg="1"/>
      <p:bldP spid="7" grpId="1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425</TotalTime>
  <Words>421</Words>
  <Application>Microsoft Office PowerPoint</Application>
  <PresentationFormat>Widescreen</PresentationFormat>
  <Paragraphs>126</Paragraphs>
  <Slides>39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Khang Nguyen</dc:creator>
  <cp:lastModifiedBy>Khang Nguyen</cp:lastModifiedBy>
  <cp:revision>35</cp:revision>
  <dcterms:created xsi:type="dcterms:W3CDTF">2019-11-28T12:56:43Z</dcterms:created>
  <dcterms:modified xsi:type="dcterms:W3CDTF">2019-12-09T03:39:25Z</dcterms:modified>
</cp:coreProperties>
</file>